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91" r:id="rId5"/>
    <p:sldId id="259" r:id="rId6"/>
    <p:sldId id="260" r:id="rId7"/>
    <p:sldId id="290" r:id="rId8"/>
    <p:sldId id="261" r:id="rId9"/>
    <p:sldId id="289" r:id="rId10"/>
    <p:sldId id="288" r:id="rId11"/>
    <p:sldId id="294" r:id="rId12"/>
    <p:sldId id="295" r:id="rId13"/>
    <p:sldId id="280" r:id="rId14"/>
    <p:sldId id="284" r:id="rId15"/>
    <p:sldId id="285" r:id="rId16"/>
    <p:sldId id="262" r:id="rId17"/>
    <p:sldId id="263" r:id="rId18"/>
    <p:sldId id="264" r:id="rId19"/>
    <p:sldId id="279" r:id="rId20"/>
    <p:sldId id="287" r:id="rId21"/>
    <p:sldId id="278" r:id="rId22"/>
    <p:sldId id="265" r:id="rId23"/>
    <p:sldId id="266" r:id="rId24"/>
    <p:sldId id="267" r:id="rId25"/>
    <p:sldId id="281" r:id="rId26"/>
    <p:sldId id="282" r:id="rId27"/>
    <p:sldId id="283" r:id="rId28"/>
    <p:sldId id="286" r:id="rId29"/>
    <p:sldId id="268" r:id="rId30"/>
    <p:sldId id="269" r:id="rId31"/>
    <p:sldId id="270" r:id="rId32"/>
    <p:sldId id="271" r:id="rId33"/>
    <p:sldId id="272" r:id="rId34"/>
    <p:sldId id="273" r:id="rId35"/>
    <p:sldId id="274" r:id="rId36"/>
    <p:sldId id="292" r:id="rId37"/>
    <p:sldId id="293" r:id="rId38"/>
    <p:sldId id="277" r:id="rId39"/>
    <p:sldId id="27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0583" autoAdjust="0"/>
  </p:normalViewPr>
  <p:slideViewPr>
    <p:cSldViewPr snapToGrid="0">
      <p:cViewPr>
        <p:scale>
          <a:sx n="101" d="100"/>
          <a:sy n="101" d="100"/>
        </p:scale>
        <p:origin x="144"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48DCC2-A2BF-4031-ABF4-C875E4F05479}" type="datetimeFigureOut">
              <a:rPr lang="en-IN" smtClean="0"/>
              <a:t>28/03/22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5ADEFA-1B08-483F-8DDF-A77C831DDBB5}"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05ADEFA-1B08-483F-8DDF-A77C831DDBB5}" type="slidenum">
              <a:rPr lang="en-IN" smtClean="0"/>
              <a:t>3</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5ADEFA-1B08-483F-8DDF-A77C831DDBB5}" type="slidenum">
              <a:rPr lang="en-IN" smtClean="0"/>
              <a:t>15</a:t>
            </a:fld>
            <a:endParaRPr lang="en-IN"/>
          </a:p>
        </p:txBody>
      </p:sp>
    </p:spTree>
    <p:extLst>
      <p:ext uri="{BB962C8B-B14F-4D97-AF65-F5344CB8AC3E}">
        <p14:creationId xmlns:p14="http://schemas.microsoft.com/office/powerpoint/2010/main" val="2389548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5ADEFA-1B08-483F-8DDF-A77C831DDBB5}" type="slidenum">
              <a:rPr lang="en-IN" smtClean="0"/>
              <a:t>16</a:t>
            </a:fld>
            <a:endParaRPr lang="en-IN"/>
          </a:p>
        </p:txBody>
      </p:sp>
    </p:spTree>
    <p:extLst>
      <p:ext uri="{BB962C8B-B14F-4D97-AF65-F5344CB8AC3E}">
        <p14:creationId xmlns:p14="http://schemas.microsoft.com/office/powerpoint/2010/main" val="109745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5ADEFA-1B08-483F-8DDF-A77C831DDBB5}" type="slidenum">
              <a:rPr lang="en-IN" smtClean="0"/>
              <a:t>25</a:t>
            </a:fld>
            <a:endParaRPr lang="en-IN"/>
          </a:p>
        </p:txBody>
      </p:sp>
    </p:spTree>
    <p:extLst>
      <p:ext uri="{BB962C8B-B14F-4D97-AF65-F5344CB8AC3E}">
        <p14:creationId xmlns:p14="http://schemas.microsoft.com/office/powerpoint/2010/main" val="21536565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22678D0B-4E4C-4E52-9110-495BB0E2E026}" type="datetimeFigureOut">
              <a:rPr lang="en-IN" smtClean="0"/>
              <a:t>28/03/22</a:t>
            </a:fld>
            <a:endParaRPr lang="en-IN"/>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IN"/>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12192D84-0AC7-4379-9B59-9370B9F9CD2F}" type="slidenum">
              <a:rPr lang="en-IN" smtClean="0"/>
              <a:t>‹#›</a:t>
            </a:fld>
            <a:endParaRPr lang="en-IN"/>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678D0B-4E4C-4E52-9110-495BB0E2E026}" type="datetimeFigureOut">
              <a:rPr lang="en-IN" smtClean="0"/>
              <a:t>28/03/22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192D84-0AC7-4379-9B59-9370B9F9CD2F}" type="slidenum">
              <a:rPr lang="en-IN" smtClean="0"/>
              <a:t>‹#›</a:t>
            </a:fld>
            <a:endParaRPr lang="en-I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678D0B-4E4C-4E52-9110-495BB0E2E026}" type="datetimeFigureOut">
              <a:rPr lang="en-IN" smtClean="0"/>
              <a:t>28/03/22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192D84-0AC7-4379-9B59-9370B9F9CD2F}" type="slidenum">
              <a:rPr lang="en-IN" smtClean="0"/>
              <a:t>‹#›</a:t>
            </a:fld>
            <a:endParaRPr lang="en-IN"/>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678D0B-4E4C-4E52-9110-495BB0E2E026}" type="datetimeFigureOut">
              <a:rPr lang="en-IN" smtClean="0"/>
              <a:t>28/03/22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192D84-0AC7-4379-9B59-9370B9F9CD2F}" type="slidenum">
              <a:rPr lang="en-IN" smtClean="0"/>
              <a:t>‹#›</a:t>
            </a:fld>
            <a:endParaRPr lang="en-IN"/>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22678D0B-4E4C-4E52-9110-495BB0E2E026}" type="datetimeFigureOut">
              <a:rPr lang="en-IN" smtClean="0"/>
              <a:t>28/03/22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2192D84-0AC7-4379-9B59-9370B9F9CD2F}" type="slidenum">
              <a:rPr lang="en-IN" smtClean="0"/>
              <a:t>‹#›</a:t>
            </a:fld>
            <a:endParaRPr lang="en-IN"/>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2678D0B-4E4C-4E52-9110-495BB0E2E026}" type="datetimeFigureOut">
              <a:rPr lang="en-IN" smtClean="0"/>
              <a:t>28/03/22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2192D84-0AC7-4379-9B59-9370B9F9CD2F}" type="slidenum">
              <a:rPr lang="en-IN" smtClean="0"/>
              <a:t>‹#›</a:t>
            </a:fld>
            <a:endParaRPr lang="en-I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2678D0B-4E4C-4E52-9110-495BB0E2E026}" type="datetimeFigureOut">
              <a:rPr lang="en-IN" smtClean="0"/>
              <a:t>28/03/22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2192D84-0AC7-4379-9B59-9370B9F9CD2F}" type="slidenum">
              <a:rPr lang="en-IN" smtClean="0"/>
              <a:t>‹#›</a:t>
            </a:fld>
            <a:endParaRPr lang="en-I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2678D0B-4E4C-4E52-9110-495BB0E2E026}" type="datetimeFigureOut">
              <a:rPr lang="en-IN" smtClean="0"/>
              <a:t>28/03/22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2192D84-0AC7-4379-9B59-9370B9F9CD2F}" type="slidenum">
              <a:rPr lang="en-IN" smtClean="0"/>
              <a:t>‹#›</a:t>
            </a:fld>
            <a:endParaRPr lang="en-I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678D0B-4E4C-4E52-9110-495BB0E2E026}" type="datetimeFigureOut">
              <a:rPr lang="en-IN" smtClean="0"/>
              <a:t>28/03/22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2192D84-0AC7-4379-9B59-9370B9F9CD2F}" type="slidenum">
              <a:rPr lang="en-IN" smtClean="0"/>
              <a:t>‹#›</a:t>
            </a:fld>
            <a:endParaRPr lang="en-IN"/>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678D0B-4E4C-4E52-9110-495BB0E2E026}" type="datetimeFigureOut">
              <a:rPr lang="en-IN" smtClean="0"/>
              <a:t>28/03/22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2192D84-0AC7-4379-9B59-9370B9F9CD2F}" type="slidenum">
              <a:rPr lang="en-IN" smtClean="0"/>
              <a:t>‹#›</a:t>
            </a:fld>
            <a:endParaRPr lang="en-I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678D0B-4E4C-4E52-9110-495BB0E2E026}" type="datetimeFigureOut">
              <a:rPr lang="en-IN" smtClean="0"/>
              <a:t>28/03/22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2192D84-0AC7-4379-9B59-9370B9F9CD2F}" type="slidenum">
              <a:rPr lang="en-IN" smtClean="0"/>
              <a:t>‹#›</a:t>
            </a:fld>
            <a:endParaRPr lang="en-IN"/>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9"/>
          <p:cNvPicPr>
            <a:picLocks noChangeAspect="1"/>
          </p:cNvPicPr>
          <p:nvPr/>
        </p:nvPicPr>
        <p:blipFill>
          <a:blip r:embed="rId13"/>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22678D0B-4E4C-4E52-9110-495BB0E2E026}" type="datetimeFigureOut">
              <a:rPr lang="en-IN" smtClean="0"/>
              <a:t>28/03/22</a:t>
            </a:fld>
            <a:endParaRPr lang="en-IN"/>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IN"/>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12192D84-0AC7-4379-9B59-9370B9F9CD2F}"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www.javatpoint.com/program-to-create-and-display-a-singly-linked-list"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Picture Placeholder 2"/>
          <p:cNvGraphicFramePr>
            <a:graphicFrameLocks noGrp="1" noChangeAspect="1"/>
          </p:cNvGraphicFramePr>
          <p:nvPr>
            <p:ph type="pic" idx="1"/>
          </p:nvPr>
        </p:nvGraphicFramePr>
        <p:xfrm>
          <a:off x="0" y="623888"/>
          <a:ext cx="10668000" cy="5556250"/>
        </p:xfrm>
        <a:graphic>
          <a:graphicData uri="http://schemas.openxmlformats.org/presentationml/2006/ole">
            <mc:AlternateContent xmlns:mc="http://schemas.openxmlformats.org/markup-compatibility/2006">
              <mc:Choice xmlns:v="urn:schemas-microsoft-com:vml" Requires="v">
                <p:oleObj spid="_x0000_s1033" r:id="rId3" imgW="5821680" imgH="3032760" progId="Paint.Picture">
                  <p:embed/>
                </p:oleObj>
              </mc:Choice>
              <mc:Fallback>
                <p:oleObj r:id="rId3" imgW="5821680" imgH="3032760" progId="Paint.Picture">
                  <p:embed/>
                  <p:pic>
                    <p:nvPicPr>
                      <p:cNvPr id="0" name="Picture Placeholder 2"/>
                      <p:cNvPicPr/>
                      <p:nvPr/>
                    </p:nvPicPr>
                    <p:blipFill>
                      <a:blip r:embed="rId4"/>
                      <a:stretch>
                        <a:fillRect/>
                      </a:stretch>
                    </p:blipFill>
                    <p:spPr>
                      <a:xfrm>
                        <a:off x="0" y="623888"/>
                        <a:ext cx="10668000" cy="5556250"/>
                      </a:xfrm>
                      <a:prstGeom prst="rect">
                        <a:avLst/>
                      </a:prstGeom>
                    </p:spPr>
                  </p:pic>
                </p:oleObj>
              </mc:Fallback>
            </mc:AlternateContent>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0"/>
            <a:ext cx="9886950"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21E0B6-97FB-E744-B030-268F7D591920}"/>
              </a:ext>
            </a:extLst>
          </p:cNvPr>
          <p:cNvSpPr txBox="1"/>
          <p:nvPr/>
        </p:nvSpPr>
        <p:spPr>
          <a:xfrm>
            <a:off x="544287" y="261256"/>
            <a:ext cx="8651964" cy="5244513"/>
          </a:xfrm>
          <a:prstGeom prst="rect">
            <a:avLst/>
          </a:prstGeom>
          <a:noFill/>
        </p:spPr>
        <p:txBody>
          <a:bodyPr wrap="square">
            <a:spAutoFit/>
          </a:bodyPr>
          <a:lstStyle/>
          <a:p>
            <a:pPr>
              <a:lnSpc>
                <a:spcPct val="107000"/>
              </a:lnSpc>
            </a:pPr>
            <a:r>
              <a:rPr lang="en-IN" sz="2400" b="1" dirty="0">
                <a:effectLst/>
                <a:latin typeface="Times New Roman" panose="02020603050405020304" pitchFamily="18" charset="0"/>
                <a:ea typeface="Times New Roman" panose="02020603050405020304" pitchFamily="18" charset="0"/>
              </a:rPr>
              <a:t> </a:t>
            </a:r>
            <a:r>
              <a:rPr lang="en-US" sz="4000" b="1" dirty="0">
                <a:effectLst/>
                <a:latin typeface="Times New Roman" panose="02020603050405020304" pitchFamily="18" charset="0"/>
                <a:ea typeface="Times New Roman" panose="02020603050405020304" pitchFamily="18" charset="0"/>
              </a:rPr>
              <a:t>Algorithm </a:t>
            </a:r>
            <a:endParaRPr lang="en-IN" sz="1800" dirty="0">
              <a:effectLst/>
              <a:latin typeface="Times New Roman" panose="02020603050405020304" pitchFamily="18" charset="0"/>
              <a:ea typeface="Times New Roman" panose="02020603050405020304" pitchFamily="18" charset="0"/>
            </a:endParaRPr>
          </a:p>
          <a:p>
            <a:r>
              <a:rPr lang="en-US" sz="1800" b="1" dirty="0">
                <a:solidFill>
                  <a:srgbClr val="000000"/>
                </a:solidFill>
                <a:effectLst/>
                <a:latin typeface="Times New Roman" panose="02020603050405020304" pitchFamily="18" charset="0"/>
                <a:ea typeface="Times New Roman" panose="02020603050405020304" pitchFamily="18" charset="0"/>
              </a:rPr>
              <a:t>Start</a:t>
            </a:r>
            <a:endParaRPr lang="en-IN" sz="1800" dirty="0">
              <a:effectLst/>
              <a:latin typeface="Times New Roman" panose="02020603050405020304" pitchFamily="18" charset="0"/>
              <a:ea typeface="Times New Roman" panose="02020603050405020304" pitchFamily="18" charset="0"/>
            </a:endParaRPr>
          </a:p>
          <a:p>
            <a:r>
              <a:rPr lang="en-US" sz="1800" b="1" dirty="0">
                <a:solidFill>
                  <a:srgbClr val="000000"/>
                </a:solidFill>
                <a:effectLst/>
                <a:latin typeface="Times New Roman" panose="02020603050405020304" pitchFamily="18" charset="0"/>
                <a:ea typeface="Times New Roman" panose="02020603050405020304" pitchFamily="18" charset="0"/>
              </a:rPr>
              <a:t>Create Node</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a:solidFill>
                  <a:srgbClr val="000000"/>
                </a:solidFill>
                <a:effectLst/>
                <a:latin typeface="Times New Roman" panose="02020603050405020304" pitchFamily="18" charset="0"/>
                <a:ea typeface="Times New Roman" panose="02020603050405020304" pitchFamily="18" charset="0"/>
              </a:rPr>
              <a:t>Step 1</a:t>
            </a:r>
            <a:r>
              <a:rPr lang="en-US" sz="1800" dirty="0">
                <a:solidFill>
                  <a:srgbClr val="000000"/>
                </a:solidFill>
                <a:effectLst/>
                <a:latin typeface="Times New Roman" panose="02020603050405020304" pitchFamily="18" charset="0"/>
                <a:ea typeface="Times New Roman" panose="02020603050405020304" pitchFamily="18" charset="0"/>
              </a:rPr>
              <a:t> – create a structure of struct  patient details .</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a:solidFill>
                  <a:srgbClr val="000000"/>
                </a:solidFill>
                <a:effectLst/>
                <a:latin typeface="Times New Roman" panose="02020603050405020304" pitchFamily="18" charset="0"/>
                <a:ea typeface="Times New Roman" panose="02020603050405020304" pitchFamily="18" charset="0"/>
              </a:rPr>
              <a:t>Step 2</a:t>
            </a:r>
            <a:r>
              <a:rPr lang="en-US" sz="1800" dirty="0">
                <a:solidFill>
                  <a:srgbClr val="000000"/>
                </a:solidFill>
                <a:effectLst/>
                <a:latin typeface="Times New Roman" panose="02020603050405020304" pitchFamily="18" charset="0"/>
                <a:ea typeface="Times New Roman" panose="02020603050405020304" pitchFamily="18" charset="0"/>
              </a:rPr>
              <a:t> – declare data type whatever you want inside structure .</a:t>
            </a:r>
            <a:endParaRPr lang="en-IN" sz="1800" dirty="0">
              <a:effectLst/>
              <a:latin typeface="Times New Roman" panose="02020603050405020304" pitchFamily="18" charset="0"/>
              <a:ea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Times New Roman" panose="02020603050405020304" pitchFamily="18" charset="0"/>
              </a:rPr>
              <a:t>Read function:</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a:solidFill>
                  <a:srgbClr val="000000"/>
                </a:solidFill>
                <a:effectLst/>
                <a:latin typeface="Times New Roman" panose="02020603050405020304" pitchFamily="18" charset="0"/>
                <a:ea typeface="Times New Roman" panose="02020603050405020304" pitchFamily="18" charset="0"/>
              </a:rPr>
              <a:t>Step 1</a:t>
            </a:r>
            <a:r>
              <a:rPr lang="en-US" sz="1800" dirty="0">
                <a:solidFill>
                  <a:srgbClr val="000000"/>
                </a:solidFill>
                <a:effectLst/>
                <a:latin typeface="Times New Roman" panose="02020603050405020304" pitchFamily="18" charset="0"/>
                <a:ea typeface="Times New Roman" panose="02020603050405020304" pitchFamily="18" charset="0"/>
              </a:rPr>
              <a:t> – get input of patient details  from user .</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a:solidFill>
                  <a:srgbClr val="000000"/>
                </a:solidFill>
                <a:effectLst/>
                <a:latin typeface="Times New Roman" panose="02020603050405020304" pitchFamily="18" charset="0"/>
                <a:ea typeface="Times New Roman" panose="02020603050405020304" pitchFamily="18" charset="0"/>
              </a:rPr>
              <a:t>Step 2</a:t>
            </a:r>
            <a:r>
              <a:rPr lang="en-US" sz="1800" dirty="0">
                <a:solidFill>
                  <a:srgbClr val="000000"/>
                </a:solidFill>
                <a:effectLst/>
                <a:latin typeface="Times New Roman" panose="02020603050405020304" pitchFamily="18" charset="0"/>
                <a:ea typeface="Times New Roman" panose="02020603050405020304" pitchFamily="18" charset="0"/>
              </a:rPr>
              <a:t> – store the data .</a:t>
            </a:r>
            <a:endParaRPr lang="en-IN" sz="1800" dirty="0">
              <a:effectLst/>
              <a:latin typeface="Times New Roman" panose="02020603050405020304" pitchFamily="18" charset="0"/>
              <a:ea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Times New Roman" panose="02020603050405020304" pitchFamily="18" charset="0"/>
              </a:rPr>
              <a:t>Insert function:</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a:solidFill>
                  <a:srgbClr val="000000"/>
                </a:solidFill>
                <a:effectLst/>
                <a:latin typeface="Times New Roman" panose="02020603050405020304" pitchFamily="18" charset="0"/>
                <a:ea typeface="Times New Roman" panose="02020603050405020304" pitchFamily="18" charset="0"/>
              </a:rPr>
              <a:t>Step 1</a:t>
            </a:r>
            <a:r>
              <a:rPr lang="en-US" sz="1800" dirty="0">
                <a:solidFill>
                  <a:srgbClr val="000000"/>
                </a:solidFill>
                <a:effectLst/>
                <a:latin typeface="Times New Roman" panose="02020603050405020304" pitchFamily="18" charset="0"/>
                <a:ea typeface="Times New Roman" panose="02020603050405020304" pitchFamily="18" charset="0"/>
              </a:rPr>
              <a:t> – Declare a node of student details q and  last .</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a:solidFill>
                  <a:srgbClr val="000000"/>
                </a:solidFill>
                <a:effectLst/>
                <a:latin typeface="Times New Roman" panose="02020603050405020304" pitchFamily="18" charset="0"/>
                <a:ea typeface="Times New Roman" panose="02020603050405020304" pitchFamily="18" charset="0"/>
              </a:rPr>
              <a:t>Step 2</a:t>
            </a:r>
            <a:r>
              <a:rPr lang="en-US" sz="1800" dirty="0">
                <a:solidFill>
                  <a:srgbClr val="000000"/>
                </a:solidFill>
                <a:effectLst/>
                <a:latin typeface="Times New Roman" panose="02020603050405020304" pitchFamily="18" charset="0"/>
                <a:ea typeface="Times New Roman" panose="02020603050405020304" pitchFamily="18" charset="0"/>
              </a:rPr>
              <a:t> – allocate memory for q .</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a:solidFill>
                  <a:srgbClr val="000000"/>
                </a:solidFill>
                <a:effectLst/>
                <a:latin typeface="Times New Roman" panose="02020603050405020304" pitchFamily="18" charset="0"/>
                <a:ea typeface="Times New Roman" panose="02020603050405020304" pitchFamily="18" charset="0"/>
              </a:rPr>
              <a:t>Step 3</a:t>
            </a:r>
            <a:r>
              <a:rPr lang="en-US" sz="1800" dirty="0">
                <a:solidFill>
                  <a:srgbClr val="000000"/>
                </a:solidFill>
                <a:effectLst/>
                <a:latin typeface="Times New Roman" panose="02020603050405020304" pitchFamily="18" charset="0"/>
                <a:ea typeface="Times New Roman" panose="02020603050405020304" pitchFamily="18" charset="0"/>
              </a:rPr>
              <a:t> – increment the patient id by 1 .</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a:solidFill>
                  <a:srgbClr val="000000"/>
                </a:solidFill>
                <a:effectLst/>
                <a:latin typeface="Times New Roman" panose="02020603050405020304" pitchFamily="18" charset="0"/>
                <a:ea typeface="Times New Roman" panose="02020603050405020304" pitchFamily="18" charset="0"/>
              </a:rPr>
              <a:t>Step 4</a:t>
            </a:r>
            <a:r>
              <a:rPr lang="en-US" sz="1800" dirty="0">
                <a:solidFill>
                  <a:srgbClr val="000000"/>
                </a:solidFill>
                <a:effectLst/>
                <a:latin typeface="Times New Roman" panose="02020603050405020304" pitchFamily="18" charset="0"/>
                <a:ea typeface="Times New Roman" panose="02020603050405020304" pitchFamily="18" charset="0"/>
              </a:rPr>
              <a:t> – insert the patient details in the q node , </a:t>
            </a:r>
            <a:r>
              <a:rPr lang="en-US" dirty="0">
                <a:solidFill>
                  <a:srgbClr val="000000"/>
                </a:solidFill>
                <a:latin typeface="Times New Roman" panose="02020603050405020304" pitchFamily="18" charset="0"/>
                <a:ea typeface="Times New Roman" panose="02020603050405020304" pitchFamily="18" charset="0"/>
              </a:rPr>
              <a:t>b</a:t>
            </a:r>
            <a:r>
              <a:rPr lang="en-US" sz="1800" dirty="0">
                <a:solidFill>
                  <a:srgbClr val="000000"/>
                </a:solidFill>
                <a:effectLst/>
                <a:latin typeface="Times New Roman" panose="02020603050405020304" pitchFamily="18" charset="0"/>
                <a:ea typeface="Times New Roman" panose="02020603050405020304" pitchFamily="18" charset="0"/>
              </a:rPr>
              <a:t>y STRCPY function or any other int function .</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a:solidFill>
                  <a:srgbClr val="000000"/>
                </a:solidFill>
                <a:effectLst/>
                <a:latin typeface="Times New Roman" panose="02020603050405020304" pitchFamily="18" charset="0"/>
                <a:ea typeface="Times New Roman" panose="02020603050405020304" pitchFamily="18" charset="0"/>
              </a:rPr>
              <a:t>Step 5</a:t>
            </a:r>
            <a:r>
              <a:rPr lang="en-US" sz="1800" dirty="0">
                <a:solidFill>
                  <a:srgbClr val="000000"/>
                </a:solidFill>
                <a:effectLst/>
                <a:latin typeface="Times New Roman" panose="02020603050405020304" pitchFamily="18" charset="0"/>
                <a:ea typeface="Times New Roman" panose="02020603050405020304" pitchFamily="18" charset="0"/>
              </a:rPr>
              <a:t> – if first is equal to NULL then </a:t>
            </a:r>
            <a:r>
              <a:rPr lang="en-US" dirty="0">
                <a:solidFill>
                  <a:srgbClr val="000000"/>
                </a:solidFill>
                <a:latin typeface="Times New Roman" panose="02020603050405020304" pitchFamily="18" charset="0"/>
                <a:ea typeface="Times New Roman" panose="02020603050405020304" pitchFamily="18" charset="0"/>
              </a:rPr>
              <a:t>q</a:t>
            </a:r>
            <a:r>
              <a:rPr lang="en-US" sz="1800" dirty="0">
                <a:solidFill>
                  <a:srgbClr val="000000"/>
                </a:solidFill>
                <a:effectLst/>
                <a:latin typeface="Times New Roman" panose="02020603050405020304" pitchFamily="18" charset="0"/>
                <a:ea typeface="Times New Roman" panose="02020603050405020304" pitchFamily="18" charset="0"/>
              </a:rPr>
              <a:t> is next is equals to q and q previous is equals to q .</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a:solidFill>
                  <a:srgbClr val="000000"/>
                </a:solidFill>
                <a:effectLst/>
                <a:latin typeface="Times New Roman" panose="02020603050405020304" pitchFamily="18" charset="0"/>
                <a:ea typeface="Times New Roman" panose="02020603050405020304" pitchFamily="18" charset="0"/>
              </a:rPr>
              <a:t>Step 6 </a:t>
            </a:r>
            <a:r>
              <a:rPr lang="en-US" sz="1800" dirty="0">
                <a:solidFill>
                  <a:srgbClr val="000000"/>
                </a:solidFill>
                <a:effectLst/>
                <a:latin typeface="Times New Roman" panose="02020603050405020304" pitchFamily="18" charset="0"/>
                <a:ea typeface="Times New Roman" panose="02020603050405020304" pitchFamily="18" charset="0"/>
              </a:rPr>
              <a:t>-  else link to q to last and first and then assign first = q . </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62227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419FC0-8F33-E241-84AE-6B84EAC6D13C}"/>
              </a:ext>
            </a:extLst>
          </p:cNvPr>
          <p:cNvSpPr txBox="1"/>
          <p:nvPr/>
        </p:nvSpPr>
        <p:spPr>
          <a:xfrm>
            <a:off x="1994263" y="240804"/>
            <a:ext cx="9588137" cy="6617196"/>
          </a:xfrm>
          <a:prstGeom prst="rect">
            <a:avLst/>
          </a:prstGeom>
          <a:noFill/>
        </p:spPr>
        <p:txBody>
          <a:bodyPr wrap="square">
            <a:spAutoFit/>
          </a:bodyPr>
          <a:lstStyle/>
          <a:p>
            <a:pPr algn="just"/>
            <a:r>
              <a:rPr lang="en-US" sz="2000" dirty="0">
                <a:solidFill>
                  <a:srgbClr val="000000"/>
                </a:solidFill>
                <a:effectLst/>
                <a:latin typeface="Times New Roman" panose="02020603050405020304" pitchFamily="18" charset="0"/>
                <a:ea typeface="Times New Roman" panose="02020603050405020304" pitchFamily="18" charset="0"/>
              </a:rPr>
              <a:t>Count No. of Days function:</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a:solidFill>
                  <a:srgbClr val="000000"/>
                </a:solidFill>
                <a:effectLst/>
                <a:latin typeface="Times New Roman" panose="02020603050405020304" pitchFamily="18" charset="0"/>
                <a:ea typeface="Times New Roman" panose="02020603050405020304" pitchFamily="18" charset="0"/>
              </a:rPr>
              <a:t>Step 1</a:t>
            </a:r>
            <a:r>
              <a:rPr lang="en-US" sz="1800" dirty="0">
                <a:solidFill>
                  <a:srgbClr val="000000"/>
                </a:solidFill>
                <a:effectLst/>
                <a:latin typeface="Times New Roman" panose="02020603050405020304" pitchFamily="18" charset="0"/>
                <a:ea typeface="Times New Roman" panose="02020603050405020304" pitchFamily="18" charset="0"/>
              </a:rPr>
              <a:t> – Check for leap year .</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a:solidFill>
                  <a:srgbClr val="000000"/>
                </a:solidFill>
                <a:effectLst/>
                <a:latin typeface="Times New Roman" panose="02020603050405020304" pitchFamily="18" charset="0"/>
                <a:ea typeface="Times New Roman" panose="02020603050405020304" pitchFamily="18" charset="0"/>
              </a:rPr>
              <a:t>Step 2</a:t>
            </a:r>
            <a:r>
              <a:rPr lang="en-US" sz="1800" dirty="0">
                <a:solidFill>
                  <a:srgbClr val="000000"/>
                </a:solidFill>
                <a:effectLst/>
                <a:latin typeface="Times New Roman" panose="02020603050405020304" pitchFamily="18" charset="0"/>
                <a:ea typeface="Times New Roman" panose="02020603050405020304" pitchFamily="18" charset="0"/>
              </a:rPr>
              <a:t> – if month is same then diff = date of admission – date of release .</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a:solidFill>
                  <a:srgbClr val="000000"/>
                </a:solidFill>
                <a:effectLst/>
                <a:latin typeface="Times New Roman" panose="02020603050405020304" pitchFamily="18" charset="0"/>
                <a:ea typeface="Times New Roman" panose="02020603050405020304" pitchFamily="18" charset="0"/>
              </a:rPr>
              <a:t>Step 3</a:t>
            </a:r>
            <a:r>
              <a:rPr lang="en-US" sz="1800" dirty="0">
                <a:solidFill>
                  <a:srgbClr val="000000"/>
                </a:solidFill>
                <a:effectLst/>
                <a:latin typeface="Times New Roman" panose="02020603050405020304" pitchFamily="18" charset="0"/>
                <a:ea typeface="Times New Roman" panose="02020603050405020304" pitchFamily="18" charset="0"/>
              </a:rPr>
              <a:t> – for first month calculate diff = no of days  in month -  date of admission .</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a:solidFill>
                  <a:srgbClr val="000000"/>
                </a:solidFill>
                <a:effectLst/>
                <a:latin typeface="Times New Roman" panose="02020603050405020304" pitchFamily="18" charset="0"/>
                <a:ea typeface="Times New Roman" panose="02020603050405020304" pitchFamily="18" charset="0"/>
              </a:rPr>
              <a:t>Step 4</a:t>
            </a:r>
            <a:r>
              <a:rPr lang="en-US" sz="1800" dirty="0">
                <a:solidFill>
                  <a:srgbClr val="000000"/>
                </a:solidFill>
                <a:effectLst/>
                <a:latin typeface="Times New Roman" panose="02020603050405020304" pitchFamily="18" charset="0"/>
                <a:ea typeface="Times New Roman" panose="02020603050405020304" pitchFamily="18" charset="0"/>
              </a:rPr>
              <a:t> -for no of months add no of days in diff </a:t>
            </a:r>
            <a:r>
              <a:rPr lang="en-US" sz="1800" dirty="0" err="1">
                <a:solidFill>
                  <a:srgbClr val="000000"/>
                </a:solidFill>
                <a:effectLst/>
                <a:latin typeface="Times New Roman" panose="02020603050405020304" pitchFamily="18" charset="0"/>
                <a:ea typeface="Times New Roman" panose="02020603050405020304" pitchFamily="18" charset="0"/>
              </a:rPr>
              <a:t>accn</a:t>
            </a:r>
            <a:r>
              <a:rPr lang="en-US" sz="1800" dirty="0">
                <a:solidFill>
                  <a:srgbClr val="000000"/>
                </a:solidFill>
                <a:effectLst/>
                <a:latin typeface="Times New Roman" panose="02020603050405020304" pitchFamily="18" charset="0"/>
                <a:ea typeface="Times New Roman" panose="02020603050405020304" pitchFamily="18" charset="0"/>
              </a:rPr>
              <a:t> to month.</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a:solidFill>
                  <a:srgbClr val="000000"/>
                </a:solidFill>
                <a:effectLst/>
                <a:latin typeface="Times New Roman" panose="02020603050405020304" pitchFamily="18" charset="0"/>
                <a:ea typeface="Times New Roman" panose="02020603050405020304" pitchFamily="18" charset="0"/>
              </a:rPr>
              <a:t>Step 5</a:t>
            </a:r>
            <a:r>
              <a:rPr lang="en-US" sz="1800" dirty="0">
                <a:solidFill>
                  <a:srgbClr val="000000"/>
                </a:solidFill>
                <a:effectLst/>
                <a:latin typeface="Times New Roman" panose="02020603050405020304" pitchFamily="18" charset="0"/>
                <a:ea typeface="Times New Roman" panose="02020603050405020304" pitchFamily="18" charset="0"/>
              </a:rPr>
              <a:t> – for last month diff = diff + date of release </a:t>
            </a:r>
            <a:r>
              <a:rPr lang="en-US" sz="1800" b="1" dirty="0">
                <a:solidFill>
                  <a:srgbClr val="000000"/>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a:solidFill>
                  <a:srgbClr val="000000"/>
                </a:solidFill>
                <a:effectLst/>
                <a:latin typeface="Times New Roman" panose="02020603050405020304" pitchFamily="18" charset="0"/>
                <a:ea typeface="Times New Roman" panose="02020603050405020304" pitchFamily="18" charset="0"/>
              </a:rPr>
              <a:t>Step 6 -return (diff + 1)</a:t>
            </a:r>
            <a:endParaRPr lang="en-IN" sz="1800" dirty="0">
              <a:effectLst/>
              <a:latin typeface="Times New Roman" panose="02020603050405020304" pitchFamily="18" charset="0"/>
              <a:ea typeface="Times New Roman" panose="02020603050405020304" pitchFamily="18" charset="0"/>
            </a:endParaRPr>
          </a:p>
          <a:p>
            <a:r>
              <a:rPr lang="en-US" sz="2000" dirty="0">
                <a:solidFill>
                  <a:srgbClr val="000000"/>
                </a:solidFill>
                <a:effectLst/>
                <a:latin typeface="Times New Roman" panose="02020603050405020304" pitchFamily="18" charset="0"/>
                <a:ea typeface="Times New Roman" panose="02020603050405020304" pitchFamily="18" charset="0"/>
              </a:rPr>
              <a:t>Billing function:</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a:solidFill>
                  <a:srgbClr val="000000"/>
                </a:solidFill>
                <a:effectLst/>
                <a:latin typeface="Times New Roman" panose="02020603050405020304" pitchFamily="18" charset="0"/>
                <a:ea typeface="Arial" panose="020B0604020202020204" pitchFamily="34" charset="0"/>
              </a:rPr>
              <a:t>Step 1</a:t>
            </a:r>
            <a:r>
              <a:rPr lang="en-US" sz="1800" dirty="0">
                <a:solidFill>
                  <a:srgbClr val="000000"/>
                </a:solidFill>
                <a:effectLst/>
                <a:latin typeface="Times New Roman" panose="02020603050405020304" pitchFamily="18" charset="0"/>
                <a:ea typeface="Arial" panose="020B0604020202020204" pitchFamily="34" charset="0"/>
              </a:rPr>
              <a:t> – take diff (no of days).</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a:solidFill>
                  <a:srgbClr val="000000"/>
                </a:solidFill>
                <a:effectLst/>
                <a:latin typeface="Times New Roman" panose="02020603050405020304" pitchFamily="18" charset="0"/>
                <a:ea typeface="Arial" panose="020B0604020202020204" pitchFamily="34" charset="0"/>
              </a:rPr>
              <a:t>Step 2</a:t>
            </a:r>
            <a:r>
              <a:rPr lang="en-US" sz="1800" dirty="0">
                <a:solidFill>
                  <a:srgbClr val="000000"/>
                </a:solidFill>
                <a:effectLst/>
                <a:latin typeface="Times New Roman" panose="02020603050405020304" pitchFamily="18" charset="0"/>
                <a:ea typeface="Arial" panose="020B0604020202020204" pitchFamily="34" charset="0"/>
              </a:rPr>
              <a:t> – Check dept of patient .</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a:solidFill>
                  <a:srgbClr val="000000"/>
                </a:solidFill>
                <a:effectLst/>
                <a:latin typeface="Times New Roman" panose="02020603050405020304" pitchFamily="18" charset="0"/>
                <a:ea typeface="Arial" panose="020B0604020202020204" pitchFamily="34" charset="0"/>
              </a:rPr>
              <a:t>Step 3</a:t>
            </a:r>
            <a:r>
              <a:rPr lang="en-US" sz="1800" dirty="0">
                <a:solidFill>
                  <a:srgbClr val="000000"/>
                </a:solidFill>
                <a:effectLst/>
                <a:latin typeface="Times New Roman" panose="02020603050405020304" pitchFamily="18" charset="0"/>
                <a:ea typeface="Arial" panose="020B0604020202020204" pitchFamily="34" charset="0"/>
              </a:rPr>
              <a:t> – calculate fare </a:t>
            </a:r>
            <a:r>
              <a:rPr lang="en-US" sz="1800" dirty="0" err="1">
                <a:solidFill>
                  <a:srgbClr val="000000"/>
                </a:solidFill>
                <a:effectLst/>
                <a:latin typeface="Times New Roman" panose="02020603050405020304" pitchFamily="18" charset="0"/>
                <a:ea typeface="Arial" panose="020B0604020202020204" pitchFamily="34" charset="0"/>
              </a:rPr>
              <a:t>accn</a:t>
            </a:r>
            <a:r>
              <a:rPr lang="en-US" sz="1800" dirty="0">
                <a:solidFill>
                  <a:srgbClr val="000000"/>
                </a:solidFill>
                <a:effectLst/>
                <a:latin typeface="Times New Roman" panose="02020603050405020304" pitchFamily="18" charset="0"/>
                <a:ea typeface="Arial" panose="020B0604020202020204" pitchFamily="34" charset="0"/>
              </a:rPr>
              <a:t> to no of days and dept.</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a:solidFill>
                  <a:srgbClr val="000000"/>
                </a:solidFill>
                <a:effectLst/>
                <a:latin typeface="Times New Roman" panose="02020603050405020304" pitchFamily="18" charset="0"/>
                <a:ea typeface="Arial" panose="020B0604020202020204" pitchFamily="34" charset="0"/>
              </a:rPr>
              <a:t>Step 4</a:t>
            </a:r>
            <a:r>
              <a:rPr lang="en-US" sz="1800" dirty="0">
                <a:solidFill>
                  <a:srgbClr val="000000"/>
                </a:solidFill>
                <a:effectLst/>
                <a:latin typeface="Times New Roman" panose="02020603050405020304" pitchFamily="18" charset="0"/>
                <a:ea typeface="Arial" panose="020B0604020202020204" pitchFamily="34" charset="0"/>
              </a:rPr>
              <a:t> – check for age discount ,calculate tax.</a:t>
            </a:r>
            <a:endParaRPr lang="en-IN" sz="1800" dirty="0">
              <a:effectLst/>
              <a:latin typeface="Times New Roman" panose="02020603050405020304" pitchFamily="18" charset="0"/>
              <a:ea typeface="Times New Roman" panose="02020603050405020304" pitchFamily="18" charset="0"/>
            </a:endParaRPr>
          </a:p>
          <a:p>
            <a:pPr marL="342900" lvl="0" indent="-342900">
              <a:buFont typeface="Symbol" pitchFamily="2" charset="2"/>
              <a:buChar char="·"/>
            </a:pPr>
            <a:r>
              <a:rPr lang="en-US" sz="1800" b="1" dirty="0">
                <a:solidFill>
                  <a:srgbClr val="000000"/>
                </a:solidFill>
                <a:effectLst/>
                <a:latin typeface="Times New Roman" panose="02020603050405020304" pitchFamily="18" charset="0"/>
                <a:ea typeface="Arial" panose="020B0604020202020204" pitchFamily="34" charset="0"/>
              </a:rPr>
              <a:t>Step 5</a:t>
            </a:r>
            <a:r>
              <a:rPr lang="en-US" sz="1800" dirty="0">
                <a:solidFill>
                  <a:srgbClr val="000000"/>
                </a:solidFill>
                <a:effectLst/>
                <a:latin typeface="Times New Roman" panose="02020603050405020304" pitchFamily="18" charset="0"/>
                <a:ea typeface="Arial" panose="020B0604020202020204" pitchFamily="34" charset="0"/>
              </a:rPr>
              <a:t> – total fair =total fair + tax.</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US" sz="1800" b="1" dirty="0">
                <a:effectLst/>
                <a:latin typeface="Times New Roman" panose="02020603050405020304" pitchFamily="18" charset="0"/>
                <a:ea typeface="Times New Roman" panose="02020603050405020304" pitchFamily="18" charset="0"/>
              </a:rPr>
              <a:t>Display Function</a:t>
            </a:r>
            <a:endParaRPr lang="en-IN" sz="1800" dirty="0">
              <a:effectLst/>
              <a:latin typeface="Times New Roman" panose="02020603050405020304" pitchFamily="18" charset="0"/>
              <a:ea typeface="Times New Roman" panose="02020603050405020304" pitchFamily="18" charset="0"/>
            </a:endParaRPr>
          </a:p>
          <a:p>
            <a:r>
              <a:rPr lang="en-US" sz="2000" dirty="0">
                <a:solidFill>
                  <a:srgbClr val="000000"/>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US" sz="2000" dirty="0">
                <a:solidFill>
                  <a:srgbClr val="000000"/>
                </a:solidFill>
                <a:effectLst/>
                <a:latin typeface="Times New Roman" panose="02020603050405020304" pitchFamily="18" charset="0"/>
                <a:ea typeface="Times New Roman" panose="02020603050405020304" pitchFamily="18" charset="0"/>
              </a:rPr>
              <a:t>     </a:t>
            </a:r>
            <a:r>
              <a:rPr lang="en-US" sz="1800" b="1" dirty="0">
                <a:solidFill>
                  <a:srgbClr val="000000"/>
                </a:solidFill>
                <a:effectLst/>
                <a:latin typeface="Times New Roman" panose="02020603050405020304" pitchFamily="18" charset="0"/>
                <a:ea typeface="Arial" panose="020B0604020202020204" pitchFamily="34" charset="0"/>
              </a:rPr>
              <a:t>Step 1</a:t>
            </a:r>
            <a:r>
              <a:rPr lang="en-US" sz="1800" dirty="0">
                <a:solidFill>
                  <a:srgbClr val="000000"/>
                </a:solidFill>
                <a:effectLst/>
                <a:latin typeface="Times New Roman" panose="02020603050405020304" pitchFamily="18" charset="0"/>
                <a:ea typeface="Arial" panose="020B0604020202020204" pitchFamily="34" charset="0"/>
              </a:rPr>
              <a:t> – </a:t>
            </a:r>
            <a:r>
              <a:rPr lang="en-US" sz="1800" b="1" dirty="0">
                <a:solidFill>
                  <a:srgbClr val="000000"/>
                </a:solidFill>
                <a:effectLst/>
                <a:latin typeface="Times New Roman" panose="02020603050405020304" pitchFamily="18" charset="0"/>
                <a:ea typeface="Arial" panose="020B0604020202020204" pitchFamily="34" charset="0"/>
              </a:rPr>
              <a:t>-</a:t>
            </a:r>
            <a:r>
              <a:rPr lang="en-US" sz="1800" dirty="0">
                <a:solidFill>
                  <a:srgbClr val="000000"/>
                </a:solidFill>
                <a:effectLst/>
                <a:latin typeface="Times New Roman" panose="02020603050405020304" pitchFamily="18" charset="0"/>
                <a:ea typeface="Arial" panose="020B0604020202020204" pitchFamily="34" charset="0"/>
              </a:rPr>
              <a:t> </a:t>
            </a:r>
            <a:r>
              <a:rPr lang="en-IN" sz="1800" dirty="0">
                <a:effectLst/>
                <a:latin typeface="Times New Roman" panose="02020603050405020304" pitchFamily="18" charset="0"/>
                <a:ea typeface="Times New Roman" panose="02020603050405020304" pitchFamily="18" charset="0"/>
              </a:rPr>
              <a:t>Define a node current which initially points to the head of the list.</a:t>
            </a:r>
          </a:p>
          <a:p>
            <a:pPr indent="228600"/>
            <a:r>
              <a:rPr lang="en-US" sz="1800" b="1" dirty="0">
                <a:solidFill>
                  <a:srgbClr val="000000"/>
                </a:solidFill>
                <a:effectLst/>
                <a:latin typeface="Times New Roman" panose="02020603050405020304" pitchFamily="18" charset="0"/>
                <a:ea typeface="Arial" panose="020B0604020202020204" pitchFamily="34" charset="0"/>
              </a:rPr>
              <a:t>Step 2</a:t>
            </a:r>
            <a:r>
              <a:rPr lang="en-US" sz="1800" dirty="0">
                <a:solidFill>
                  <a:srgbClr val="000000"/>
                </a:solidFill>
                <a:effectLst/>
                <a:latin typeface="Times New Roman" panose="02020603050405020304" pitchFamily="18" charset="0"/>
                <a:ea typeface="Arial" panose="020B0604020202020204" pitchFamily="34" charset="0"/>
              </a:rPr>
              <a:t> – </a:t>
            </a:r>
            <a:r>
              <a:rPr lang="en-IN" sz="1800" dirty="0">
                <a:effectLst/>
                <a:latin typeface="Times New Roman" panose="02020603050405020304" pitchFamily="18" charset="0"/>
                <a:ea typeface="Times New Roman" panose="02020603050405020304" pitchFamily="18" charset="0"/>
              </a:rPr>
              <a:t>Traverse through the list till current points to first </a:t>
            </a:r>
          </a:p>
          <a:p>
            <a:r>
              <a:rPr lang="en-IN" sz="1800" dirty="0">
                <a:effectLst/>
                <a:latin typeface="Times New Roman" panose="02020603050405020304" pitchFamily="18" charset="0"/>
                <a:ea typeface="Times New Roman" panose="02020603050405020304" pitchFamily="18" charset="0"/>
              </a:rPr>
              <a:t>      Step 3-Display each node by making current to point to node next to it in each iteration.</a:t>
            </a:r>
          </a:p>
          <a:p>
            <a:r>
              <a:rPr lang="en-IN" sz="2000" b="1" dirty="0">
                <a:effectLst/>
                <a:latin typeface="Times New Roman" panose="02020603050405020304" pitchFamily="18" charset="0"/>
                <a:ea typeface="Times New Roman" panose="02020603050405020304" pitchFamily="18" charset="0"/>
              </a:rPr>
              <a:t>End</a:t>
            </a:r>
            <a:br>
              <a:rPr lang="en-IN" sz="1800" b="1" dirty="0">
                <a:solidFill>
                  <a:srgbClr val="0000FF"/>
                </a:solidFill>
                <a:effectLst/>
                <a:latin typeface="Times New Roman" panose="02020603050405020304" pitchFamily="18" charset="0"/>
                <a:ea typeface="Times New Roman" panose="02020603050405020304" pitchFamily="18" charset="0"/>
                <a:hlinkClick r:id="rId2"/>
              </a:rPr>
            </a:br>
            <a:endParaRPr lang="en-IN"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28088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229100" y="0"/>
            <a:ext cx="7627620" cy="6797675"/>
          </a:xfrm>
        </p:spPr>
      </p:pic>
      <p:sp>
        <p:nvSpPr>
          <p:cNvPr id="3" name="Content Placeholder 2"/>
          <p:cNvSpPr>
            <a:spLocks noGrp="1"/>
          </p:cNvSpPr>
          <p:nvPr>
            <p:ph sz="half" idx="2"/>
          </p:nvPr>
        </p:nvSpPr>
        <p:spPr>
          <a:xfrm>
            <a:off x="0" y="0"/>
            <a:ext cx="4229100" cy="6797675"/>
          </a:xfrm>
        </p:spPr>
        <p:style>
          <a:lnRef idx="3">
            <a:schemeClr val="lt1"/>
          </a:lnRef>
          <a:fillRef idx="1">
            <a:schemeClr val="accent2"/>
          </a:fillRef>
          <a:effectRef idx="1">
            <a:schemeClr val="accent2"/>
          </a:effectRef>
          <a:fontRef idx="minor">
            <a:schemeClr val="lt1"/>
          </a:fontRef>
        </p:style>
        <p:txBody>
          <a:bodyPr/>
          <a:lstStyle/>
          <a:p>
            <a:r>
              <a:rPr lang="en-US" dirty="0">
                <a:sym typeface="+mn-ea"/>
              </a:rPr>
              <a:t>  </a:t>
            </a:r>
            <a:r>
              <a:rPr lang="en-US" b="1" dirty="0">
                <a:sym typeface="+mn-ea"/>
              </a:rPr>
              <a:t>Creating a NODE</a:t>
            </a:r>
            <a:endParaRPr lang="en-US" b="1" dirty="0"/>
          </a:p>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940175" y="0"/>
            <a:ext cx="8109585" cy="6857365"/>
          </a:xfrm>
        </p:spPr>
      </p:pic>
      <p:sp>
        <p:nvSpPr>
          <p:cNvPr id="3" name="Content Placeholder 2"/>
          <p:cNvSpPr>
            <a:spLocks noGrp="1"/>
          </p:cNvSpPr>
          <p:nvPr>
            <p:ph sz="half" idx="2"/>
          </p:nvPr>
        </p:nvSpPr>
        <p:spPr>
          <a:xfrm>
            <a:off x="0" y="0"/>
            <a:ext cx="3939540" cy="6858000"/>
          </a:xfrm>
        </p:spPr>
        <p:style>
          <a:lnRef idx="3">
            <a:schemeClr val="lt1"/>
          </a:lnRef>
          <a:fillRef idx="1">
            <a:schemeClr val="accent2"/>
          </a:fillRef>
          <a:effectRef idx="1">
            <a:schemeClr val="accent2"/>
          </a:effectRef>
          <a:fontRef idx="minor">
            <a:schemeClr val="lt1"/>
          </a:fontRef>
        </p:style>
        <p:txBody>
          <a:bodyPr/>
          <a:lstStyle/>
          <a:p>
            <a:r>
              <a:rPr lang="en-US" dirty="0">
                <a:sym typeface="+mn-ea"/>
              </a:rPr>
              <a:t>Read Data</a:t>
            </a:r>
            <a:endParaRPr lang="en-US" dirty="0"/>
          </a:p>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2"/>
          </p:nvPr>
        </p:nvSpPr>
        <p:spPr>
          <a:xfrm>
            <a:off x="0" y="635"/>
            <a:ext cx="4316095" cy="6856730"/>
          </a:xfrm>
        </p:spPr>
        <p:style>
          <a:lnRef idx="3">
            <a:schemeClr val="lt1"/>
          </a:lnRef>
          <a:fillRef idx="1">
            <a:schemeClr val="accent2"/>
          </a:fillRef>
          <a:effectRef idx="1">
            <a:schemeClr val="accent2"/>
          </a:effectRef>
          <a:fontRef idx="minor">
            <a:schemeClr val="lt1"/>
          </a:fontRef>
        </p:style>
        <p:txBody>
          <a:bodyPr/>
          <a:lstStyle/>
          <a:p>
            <a:r>
              <a:rPr lang="en-US" b="1" dirty="0">
                <a:sym typeface="+mn-ea"/>
              </a:rPr>
              <a:t>Inserting Information</a:t>
            </a:r>
            <a:endParaRPr lang="en-IN" altLang="en-US"/>
          </a:p>
        </p:txBody>
      </p:sp>
      <p:pic>
        <p:nvPicPr>
          <p:cNvPr id="6" name="Content Placeholder 5">
            <a:extLst>
              <a:ext uri="{FF2B5EF4-FFF2-40B4-BE49-F238E27FC236}">
                <a16:creationId xmlns:a16="http://schemas.microsoft.com/office/drawing/2014/main" id="{1FE55E28-F52A-C941-BC28-F16D87FF0F0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316096" y="1"/>
            <a:ext cx="7225990" cy="6857999"/>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0"/>
            <a:ext cx="4460240" cy="6858000"/>
          </a:xfrm>
          <a:solidFill>
            <a:schemeClr val="accent2"/>
          </a:solidFill>
        </p:spPr>
        <p:txBody>
          <a:bodyPr>
            <a:normAutofit/>
          </a:bodyPr>
          <a:lstStyle/>
          <a:p>
            <a:pPr marL="0" indent="0">
              <a:buNone/>
            </a:pPr>
            <a:r>
              <a:rPr lang="en-IN" sz="4400" dirty="0">
                <a:solidFill>
                  <a:schemeClr val="bg1"/>
                </a:solidFill>
              </a:rPr>
              <a:t>Searching Function. </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460240" y="0"/>
            <a:ext cx="7629525" cy="6858000"/>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0"/>
            <a:ext cx="4460240" cy="6858000"/>
          </a:xfrm>
          <a:solidFill>
            <a:schemeClr val="accent2"/>
          </a:solidFill>
        </p:spPr>
        <p:txBody>
          <a:bodyPr>
            <a:normAutofit/>
          </a:bodyPr>
          <a:lstStyle/>
          <a:p>
            <a:pPr marL="0" indent="0">
              <a:buNone/>
            </a:pPr>
            <a:r>
              <a:rPr lang="en-IN" sz="4400" dirty="0">
                <a:solidFill>
                  <a:schemeClr val="bg1"/>
                </a:solidFill>
              </a:rPr>
              <a:t>Searching Function.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60240" y="0"/>
            <a:ext cx="7731760" cy="685800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0"/>
            <a:ext cx="4460240" cy="6858000"/>
          </a:xfrm>
          <a:solidFill>
            <a:schemeClr val="accent2"/>
          </a:solidFill>
        </p:spPr>
        <p:txBody>
          <a:bodyPr>
            <a:normAutofit/>
          </a:bodyPr>
          <a:lstStyle/>
          <a:p>
            <a:pPr marL="0" indent="0">
              <a:buNone/>
            </a:pPr>
            <a:r>
              <a:rPr lang="en-IN" sz="4400" dirty="0">
                <a:solidFill>
                  <a:schemeClr val="bg1"/>
                </a:solidFill>
              </a:rPr>
              <a:t>Searching Function. </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72115" y="11875"/>
            <a:ext cx="7731760" cy="6858000"/>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884930" y="635"/>
            <a:ext cx="8044180" cy="6857365"/>
          </a:xfrm>
        </p:spPr>
      </p:pic>
      <p:sp>
        <p:nvSpPr>
          <p:cNvPr id="3" name="Content Placeholder 2"/>
          <p:cNvSpPr>
            <a:spLocks noGrp="1"/>
          </p:cNvSpPr>
          <p:nvPr>
            <p:ph sz="half" idx="2"/>
          </p:nvPr>
        </p:nvSpPr>
        <p:spPr>
          <a:xfrm>
            <a:off x="0" y="0"/>
            <a:ext cx="3884295" cy="6858000"/>
          </a:xfrm>
        </p:spPr>
        <p:style>
          <a:lnRef idx="3">
            <a:schemeClr val="lt1"/>
          </a:lnRef>
          <a:fillRef idx="1">
            <a:schemeClr val="accent2"/>
          </a:fillRef>
          <a:effectRef idx="1">
            <a:schemeClr val="accent2"/>
          </a:effectRef>
          <a:fontRef idx="minor">
            <a:schemeClr val="lt1"/>
          </a:fontRef>
        </p:style>
        <p:txBody>
          <a:bodyPr/>
          <a:lstStyle/>
          <a:p>
            <a:r>
              <a:rPr lang="en-US" b="1" dirty="0">
                <a:sym typeface="+mn-ea"/>
              </a:rPr>
              <a:t>Display Function</a:t>
            </a:r>
            <a:br>
              <a:rPr lang="en-US" dirty="0">
                <a:sym typeface="+mn-ea"/>
              </a:rPr>
            </a:br>
            <a:endParaRPr lang="en-I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89680" y="0"/>
            <a:ext cx="8402320" cy="6858000"/>
          </a:xfrm>
        </p:spPr>
        <p:txBody>
          <a:bodyPr>
            <a:normAutofit/>
          </a:bodyPr>
          <a:lstStyle/>
          <a:p>
            <a:r>
              <a:rPr lang="en-IN" sz="2800" dirty="0">
                <a:solidFill>
                  <a:srgbClr val="000000"/>
                </a:solidFill>
                <a:effectLst/>
                <a:latin typeface="Open Sans" panose="020B0606030504020204" pitchFamily="34" charset="0"/>
                <a:ea typeface="Calibri" panose="020F0502020204030204" pitchFamily="34" charset="0"/>
              </a:rPr>
              <a:t>Hospital Management System(HMS) was introduced to solve the complications coming from managing all the paper works of every patient associated with the various departments of hospitalization with confidentiality. HMS provides the ability to manage all the paperwork in one place, reducing the work of staff in arranging and analysing the paperwork of the patients.</a:t>
            </a:r>
            <a:br>
              <a:rPr lang="en-IN" sz="2800" dirty="0">
                <a:solidFill>
                  <a:srgbClr val="000000"/>
                </a:solidFill>
                <a:effectLst/>
                <a:latin typeface="Open Sans" panose="020B0606030504020204" pitchFamily="34" charset="0"/>
                <a:ea typeface="Calibri" panose="020F0502020204030204" pitchFamily="34" charset="0"/>
              </a:rPr>
            </a:br>
            <a:br>
              <a:rPr lang="en-IN" sz="2800" dirty="0">
                <a:solidFill>
                  <a:srgbClr val="000000"/>
                </a:solidFill>
                <a:effectLst/>
                <a:latin typeface="Open Sans" panose="020B0606030504020204" pitchFamily="34" charset="0"/>
                <a:ea typeface="Calibri" panose="020F0502020204030204" pitchFamily="34" charset="0"/>
              </a:rPr>
            </a:br>
            <a:br>
              <a:rPr lang="en-IN" sz="2800" dirty="0">
                <a:solidFill>
                  <a:srgbClr val="000000"/>
                </a:solidFill>
                <a:effectLst/>
                <a:latin typeface="Open Sans" panose="020B0606030504020204" pitchFamily="34" charset="0"/>
                <a:ea typeface="Calibri" panose="020F0502020204030204" pitchFamily="34" charset="0"/>
              </a:rPr>
            </a:br>
            <a:br>
              <a:rPr lang="en-IN" sz="2800" dirty="0">
                <a:solidFill>
                  <a:srgbClr val="000000"/>
                </a:solidFill>
                <a:effectLst/>
                <a:latin typeface="Open Sans" panose="020B0606030504020204" pitchFamily="34" charset="0"/>
                <a:ea typeface="Calibri" panose="020F0502020204030204" pitchFamily="34" charset="0"/>
              </a:rPr>
            </a:br>
            <a:br>
              <a:rPr lang="en-IN" sz="2800" dirty="0">
                <a:solidFill>
                  <a:srgbClr val="000000"/>
                </a:solidFill>
                <a:effectLst/>
                <a:latin typeface="Open Sans" panose="020B0606030504020204" pitchFamily="34" charset="0"/>
                <a:ea typeface="Calibri" panose="020F0502020204030204" pitchFamily="34" charset="0"/>
              </a:rPr>
            </a:br>
            <a:br>
              <a:rPr lang="en-IN" sz="2800" dirty="0">
                <a:solidFill>
                  <a:srgbClr val="000000"/>
                </a:solidFill>
                <a:effectLst/>
                <a:latin typeface="Open Sans" panose="020B0606030504020204" pitchFamily="34" charset="0"/>
                <a:ea typeface="Calibri" panose="020F0502020204030204" pitchFamily="34" charset="0"/>
              </a:rPr>
            </a:br>
            <a:r>
              <a:rPr lang="en-IN" sz="2800" dirty="0">
                <a:solidFill>
                  <a:srgbClr val="000000"/>
                </a:solidFill>
                <a:effectLst/>
                <a:latin typeface="Open Sans" panose="020B0606030504020204" pitchFamily="34" charset="0"/>
                <a:ea typeface="Calibri" panose="020F0502020204030204" pitchFamily="34" charset="0"/>
              </a:rPr>
              <a:t> </a:t>
            </a:r>
            <a:endParaRPr lang="en-IN" sz="2800" dirty="0"/>
          </a:p>
        </p:txBody>
      </p:sp>
      <p:sp>
        <p:nvSpPr>
          <p:cNvPr id="3" name="Subtitle 2"/>
          <p:cNvSpPr>
            <a:spLocks noGrp="1"/>
          </p:cNvSpPr>
          <p:nvPr>
            <p:ph type="subTitle" idx="1"/>
          </p:nvPr>
        </p:nvSpPr>
        <p:spPr>
          <a:xfrm>
            <a:off x="0" y="0"/>
            <a:ext cx="3789680" cy="6858000"/>
          </a:xfrm>
          <a:solidFill>
            <a:schemeClr val="accent2"/>
          </a:solidFill>
        </p:spPr>
        <p:txBody>
          <a:bodyPr>
            <a:normAutofit/>
          </a:bodyPr>
          <a:lstStyle/>
          <a:p>
            <a:r>
              <a:rPr lang="en-IN" sz="4800" dirty="0">
                <a:solidFill>
                  <a:schemeClr val="bg1"/>
                </a:solidFill>
              </a:rPr>
              <a:t>What is Hospital Management System ?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097020" y="-635"/>
            <a:ext cx="7709535" cy="6859270"/>
          </a:xfrm>
        </p:spPr>
      </p:pic>
      <p:sp>
        <p:nvSpPr>
          <p:cNvPr id="3" name="Content Placeholder 2"/>
          <p:cNvSpPr>
            <a:spLocks noGrp="1"/>
          </p:cNvSpPr>
          <p:nvPr>
            <p:ph sz="half" idx="2"/>
          </p:nvPr>
        </p:nvSpPr>
        <p:spPr>
          <a:xfrm>
            <a:off x="0" y="-635"/>
            <a:ext cx="4096385" cy="6859270"/>
          </a:xfrm>
        </p:spPr>
        <p:style>
          <a:lnRef idx="3">
            <a:schemeClr val="lt1"/>
          </a:lnRef>
          <a:fillRef idx="1">
            <a:schemeClr val="accent2"/>
          </a:fillRef>
          <a:effectRef idx="1">
            <a:schemeClr val="accent2"/>
          </a:effectRef>
          <a:fontRef idx="minor">
            <a:schemeClr val="lt1"/>
          </a:fontRef>
        </p:style>
        <p:txBody>
          <a:bodyPr/>
          <a:lstStyle/>
          <a:p>
            <a:r>
              <a:rPr lang="en-IN" altLang="en-US" b="1"/>
              <a:t>Display Function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0"/>
            <a:ext cx="4015740" cy="6858000"/>
          </a:xfrm>
        </p:spPr>
        <p:style>
          <a:lnRef idx="3">
            <a:schemeClr val="lt1"/>
          </a:lnRef>
          <a:fillRef idx="1">
            <a:schemeClr val="accent2"/>
          </a:fillRef>
          <a:effectRef idx="1">
            <a:schemeClr val="accent2"/>
          </a:effectRef>
          <a:fontRef idx="minor">
            <a:schemeClr val="lt1"/>
          </a:fontRef>
        </p:style>
        <p:txBody>
          <a:bodyPr/>
          <a:lstStyle/>
          <a:p>
            <a:r>
              <a:rPr lang="en-US" b="1" dirty="0">
                <a:sym typeface="+mn-ea"/>
              </a:rPr>
              <a:t>Days </a:t>
            </a:r>
            <a:br>
              <a:rPr lang="en-US" b="1" dirty="0">
                <a:sym typeface="+mn-ea"/>
              </a:rPr>
            </a:br>
            <a:r>
              <a:rPr lang="en-US" b="1" dirty="0">
                <a:sym typeface="+mn-ea"/>
              </a:rPr>
              <a:t>of </a:t>
            </a:r>
            <a:r>
              <a:rPr lang="en-US" b="1" dirty="0" err="1">
                <a:sym typeface="+mn-ea"/>
              </a:rPr>
              <a:t>Addmission</a:t>
            </a:r>
            <a:endParaRPr lang="en-US" b="1" dirty="0"/>
          </a:p>
          <a:p>
            <a:endParaRPr lang="en-US"/>
          </a:p>
        </p:txBody>
      </p:sp>
      <p:sp>
        <p:nvSpPr>
          <p:cNvPr id="5" name="Content Placeholder 4"/>
          <p:cNvSpPr>
            <a:spLocks noGrp="1"/>
          </p:cNvSpPr>
          <p:nvPr>
            <p:ph sz="half" idx="2"/>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596" y="13855"/>
            <a:ext cx="7566660" cy="6858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0"/>
            <a:ext cx="4460240" cy="6858000"/>
          </a:xfrm>
          <a:solidFill>
            <a:schemeClr val="accent2"/>
          </a:solidFill>
        </p:spPr>
        <p:txBody>
          <a:bodyPr>
            <a:normAutofit/>
          </a:bodyPr>
          <a:lstStyle/>
          <a:p>
            <a:pPr marL="0" indent="0">
              <a:buNone/>
            </a:pPr>
            <a:r>
              <a:rPr lang="en-IN" sz="4400" dirty="0">
                <a:solidFill>
                  <a:schemeClr val="bg1"/>
                </a:solidFill>
              </a:rPr>
              <a:t>Updating  Function.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60240" y="0"/>
            <a:ext cx="7731760" cy="6858000"/>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0"/>
            <a:ext cx="4460240" cy="6858000"/>
          </a:xfrm>
          <a:solidFill>
            <a:schemeClr val="accent2"/>
          </a:solidFill>
        </p:spPr>
        <p:txBody>
          <a:bodyPr>
            <a:normAutofit/>
          </a:bodyPr>
          <a:lstStyle/>
          <a:p>
            <a:pPr marL="0" indent="0">
              <a:buNone/>
            </a:pPr>
            <a:r>
              <a:rPr lang="en-IN" sz="4400" dirty="0">
                <a:solidFill>
                  <a:schemeClr val="bg1"/>
                </a:solidFill>
              </a:rPr>
              <a:t>Updating  Function. </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60240" y="0"/>
            <a:ext cx="7731760" cy="6857999"/>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0"/>
            <a:ext cx="4460240" cy="6858000"/>
          </a:xfrm>
          <a:solidFill>
            <a:schemeClr val="accent2"/>
          </a:solidFill>
        </p:spPr>
        <p:txBody>
          <a:bodyPr>
            <a:normAutofit/>
          </a:bodyPr>
          <a:lstStyle/>
          <a:p>
            <a:pPr marL="0" indent="0">
              <a:buNone/>
            </a:pPr>
            <a:r>
              <a:rPr lang="en-IN" sz="4400" dirty="0">
                <a:solidFill>
                  <a:schemeClr val="bg1"/>
                </a:solidFill>
              </a:rPr>
              <a:t>Updating  Function.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07231" y="1"/>
            <a:ext cx="7731760" cy="6857999"/>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0"/>
            <a:ext cx="4081780" cy="6858000"/>
          </a:xfrm>
        </p:spPr>
        <p:style>
          <a:lnRef idx="3">
            <a:schemeClr val="lt1"/>
          </a:lnRef>
          <a:fillRef idx="1">
            <a:schemeClr val="accent2"/>
          </a:fillRef>
          <a:effectRef idx="1">
            <a:schemeClr val="accent2"/>
          </a:effectRef>
          <a:fontRef idx="minor">
            <a:schemeClr val="lt1"/>
          </a:fontRef>
        </p:style>
        <p:txBody>
          <a:bodyPr/>
          <a:lstStyle/>
          <a:p>
            <a:r>
              <a:rPr lang="en-US" b="1" dirty="0">
                <a:sym typeface="+mn-ea"/>
              </a:rPr>
              <a:t>Generating a Bill</a:t>
            </a:r>
            <a:endParaRPr lang="en-US" b="1" dirty="0"/>
          </a:p>
          <a:p>
            <a:endParaRPr lang="en-US"/>
          </a:p>
        </p:txBody>
      </p:sp>
      <p:sp>
        <p:nvSpPr>
          <p:cNvPr id="5" name="Content Placeholder 4"/>
          <p:cNvSpPr>
            <a:spLocks noGrp="1"/>
          </p:cNvSpPr>
          <p:nvPr>
            <p:ph sz="half" idx="2"/>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1145" y="0"/>
            <a:ext cx="7703820" cy="6858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0782" y="20782"/>
            <a:ext cx="4432300" cy="6858000"/>
          </a:xfrm>
        </p:spPr>
        <p:style>
          <a:lnRef idx="3">
            <a:schemeClr val="lt1"/>
          </a:lnRef>
          <a:fillRef idx="1">
            <a:schemeClr val="accent2"/>
          </a:fillRef>
          <a:effectRef idx="1">
            <a:schemeClr val="accent2"/>
          </a:effectRef>
          <a:fontRef idx="minor">
            <a:schemeClr val="lt1"/>
          </a:fontRef>
        </p:style>
        <p:txBody>
          <a:bodyPr/>
          <a:lstStyle/>
          <a:p>
            <a:r>
              <a:rPr lang="en-US" b="1" dirty="0">
                <a:sym typeface="+mn-ea"/>
              </a:rPr>
              <a:t>Generating Bill</a:t>
            </a:r>
          </a:p>
          <a:p>
            <a:r>
              <a:rPr lang="en-IN" altLang="en-US" b="1" dirty="0">
                <a:sym typeface="+mn-ea"/>
              </a:rPr>
              <a:t>Continue</a:t>
            </a:r>
            <a:endParaRPr lang="en-US" b="1" dirty="0"/>
          </a:p>
          <a:p>
            <a:endParaRPr lang="en-US"/>
          </a:p>
          <a:p>
            <a:endParaRPr lang="en-US"/>
          </a:p>
        </p:txBody>
      </p:sp>
      <p:pic>
        <p:nvPicPr>
          <p:cNvPr id="10" name="Content Placeholder 9">
            <a:extLst>
              <a:ext uri="{FF2B5EF4-FFF2-40B4-BE49-F238E27FC236}">
                <a16:creationId xmlns:a16="http://schemas.microsoft.com/office/drawing/2014/main" id="{D3130517-4134-4840-BCB3-5150122EC4E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32299" y="1"/>
            <a:ext cx="7375387" cy="6858000"/>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625" y="190500"/>
            <a:ext cx="11613515" cy="582930"/>
          </a:xfrm>
        </p:spPr>
        <p:style>
          <a:lnRef idx="3">
            <a:schemeClr val="lt1"/>
          </a:lnRef>
          <a:fillRef idx="1">
            <a:schemeClr val="accent2"/>
          </a:fillRef>
          <a:effectRef idx="1">
            <a:schemeClr val="accent2"/>
          </a:effectRef>
          <a:fontRef idx="minor">
            <a:schemeClr val="lt1"/>
          </a:fontRef>
        </p:style>
        <p:txBody>
          <a:bodyPr/>
          <a:lstStyle/>
          <a:p>
            <a:r>
              <a:rPr lang="en-US" b="1" dirty="0"/>
              <a:t>Main Function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25" y="773430"/>
            <a:ext cx="11612880" cy="60058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950" y="190500"/>
            <a:ext cx="11347450" cy="582930"/>
          </a:xfrm>
        </p:spPr>
        <p:style>
          <a:lnRef idx="3">
            <a:schemeClr val="lt1"/>
          </a:lnRef>
          <a:fillRef idx="1">
            <a:schemeClr val="accent2"/>
          </a:fillRef>
          <a:effectRef idx="1">
            <a:schemeClr val="accent2"/>
          </a:effectRef>
          <a:fontRef idx="minor">
            <a:schemeClr val="lt1"/>
          </a:fontRef>
        </p:style>
        <p:txBody>
          <a:bodyPr/>
          <a:lstStyle/>
          <a:p>
            <a:r>
              <a:rPr lang="en-IN" altLang="en-US" b="1"/>
              <a:t>Main Function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950" y="766445"/>
            <a:ext cx="11347450" cy="60915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0"/>
            <a:ext cx="3563332" cy="6858000"/>
          </a:xfrm>
          <a:solidFill>
            <a:schemeClr val="accent2"/>
          </a:solidFill>
        </p:spPr>
        <p:txBody>
          <a:bodyPr>
            <a:normAutofit/>
          </a:bodyPr>
          <a:lstStyle/>
          <a:p>
            <a:pPr marL="0" indent="0">
              <a:buNone/>
            </a:pPr>
            <a:r>
              <a:rPr lang="en-IN" sz="4400" dirty="0">
                <a:solidFill>
                  <a:schemeClr val="bg1"/>
                </a:solidFill>
              </a:rPr>
              <a:t>Outputs  </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563332" y="0"/>
            <a:ext cx="8628668" cy="6938128"/>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98240" y="-193040"/>
            <a:ext cx="8402320" cy="6858000"/>
          </a:xfrm>
        </p:spPr>
        <p:txBody>
          <a:bodyPr>
            <a:noAutofit/>
          </a:bodyPr>
          <a:lstStyle/>
          <a:p>
            <a:pPr marL="457200" indent="-457200" algn="l">
              <a:buFont typeface="Wingdings" panose="05000000000000000000" pitchFamily="2" charset="2"/>
              <a:buChar char="ü"/>
            </a:pPr>
            <a:r>
              <a:rPr lang="en-IN" sz="3600" dirty="0"/>
              <a:t>Main the medical Records of the Patients.</a:t>
            </a:r>
            <a:br>
              <a:rPr lang="en-IN" sz="3600" dirty="0"/>
            </a:br>
            <a:r>
              <a:rPr lang="en-IN" sz="3600" dirty="0"/>
              <a:t>Maintain the Contact Detail of the Patients.</a:t>
            </a:r>
            <a:br>
              <a:rPr lang="en-IN" sz="3600" dirty="0"/>
            </a:br>
            <a:r>
              <a:rPr lang="en-IN" sz="3600" dirty="0"/>
              <a:t>Keep track of the appointment Date.</a:t>
            </a:r>
            <a:br>
              <a:rPr lang="en-IN" sz="3600" dirty="0"/>
            </a:br>
            <a:r>
              <a:rPr lang="en-IN" sz="3600" dirty="0"/>
              <a:t>Tracking the Bill Payment.</a:t>
            </a:r>
            <a:br>
              <a:rPr lang="en-IN" sz="3600" dirty="0"/>
            </a:br>
            <a:br>
              <a:rPr lang="en-IN" sz="3600" dirty="0"/>
            </a:br>
            <a:br>
              <a:rPr lang="en-IN" sz="3600" dirty="0"/>
            </a:br>
            <a:br>
              <a:rPr lang="en-IN" sz="3600" dirty="0"/>
            </a:br>
            <a:br>
              <a:rPr lang="en-IN" sz="3600" dirty="0"/>
            </a:br>
            <a:br>
              <a:rPr lang="en-IN" sz="3600" dirty="0"/>
            </a:br>
            <a:endParaRPr lang="en-IN" sz="3600" dirty="0"/>
          </a:p>
        </p:txBody>
      </p:sp>
      <p:sp>
        <p:nvSpPr>
          <p:cNvPr id="3" name="Subtitle 2"/>
          <p:cNvSpPr>
            <a:spLocks noGrp="1"/>
          </p:cNvSpPr>
          <p:nvPr>
            <p:ph type="subTitle" idx="1"/>
          </p:nvPr>
        </p:nvSpPr>
        <p:spPr>
          <a:xfrm>
            <a:off x="0" y="0"/>
            <a:ext cx="3789680" cy="6858000"/>
          </a:xfrm>
          <a:solidFill>
            <a:schemeClr val="accent2"/>
          </a:solidFill>
        </p:spPr>
        <p:txBody>
          <a:bodyPr>
            <a:normAutofit/>
          </a:bodyPr>
          <a:lstStyle/>
          <a:p>
            <a:r>
              <a:rPr lang="en-IN" sz="4800" dirty="0">
                <a:solidFill>
                  <a:schemeClr val="bg1"/>
                </a:solidFill>
              </a:rPr>
              <a:t>What does Hospital Management System do?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0"/>
            <a:ext cx="3563332" cy="6858000"/>
          </a:xfrm>
          <a:solidFill>
            <a:schemeClr val="accent2"/>
          </a:solidFill>
        </p:spPr>
        <p:txBody>
          <a:bodyPr>
            <a:normAutofit/>
          </a:bodyPr>
          <a:lstStyle/>
          <a:p>
            <a:pPr marL="0" indent="0">
              <a:buNone/>
            </a:pPr>
            <a:r>
              <a:rPr lang="en-IN" sz="4400" dirty="0">
                <a:solidFill>
                  <a:schemeClr val="bg1"/>
                </a:solidFill>
              </a:rPr>
              <a:t>Outputs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563332" y="0"/>
            <a:ext cx="8628668" cy="6858000"/>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0"/>
            <a:ext cx="3563332" cy="6858000"/>
          </a:xfrm>
          <a:solidFill>
            <a:schemeClr val="accent2"/>
          </a:solidFill>
        </p:spPr>
        <p:txBody>
          <a:bodyPr>
            <a:normAutofit/>
          </a:bodyPr>
          <a:lstStyle/>
          <a:p>
            <a:pPr marL="0" indent="0">
              <a:buNone/>
            </a:pPr>
            <a:r>
              <a:rPr lang="en-IN" sz="4400" dirty="0">
                <a:solidFill>
                  <a:schemeClr val="bg1"/>
                </a:solidFill>
              </a:rPr>
              <a:t>Outputs  </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563332" y="1"/>
            <a:ext cx="8628668" cy="6858000"/>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0"/>
            <a:ext cx="3563332" cy="6858000"/>
          </a:xfrm>
          <a:solidFill>
            <a:schemeClr val="accent2"/>
          </a:solidFill>
        </p:spPr>
        <p:txBody>
          <a:bodyPr>
            <a:normAutofit/>
          </a:bodyPr>
          <a:lstStyle/>
          <a:p>
            <a:pPr marL="0" indent="0">
              <a:buNone/>
            </a:pPr>
            <a:r>
              <a:rPr lang="en-IN" sz="4400" dirty="0">
                <a:solidFill>
                  <a:schemeClr val="bg1"/>
                </a:solidFill>
              </a:rPr>
              <a:t>Outputs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563332" y="0"/>
            <a:ext cx="8628668" cy="6858000"/>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0"/>
            <a:ext cx="3563332" cy="6858000"/>
          </a:xfrm>
          <a:solidFill>
            <a:schemeClr val="accent2"/>
          </a:solidFill>
        </p:spPr>
        <p:txBody>
          <a:bodyPr>
            <a:normAutofit/>
          </a:bodyPr>
          <a:lstStyle/>
          <a:p>
            <a:pPr marL="0" indent="0">
              <a:buNone/>
            </a:pPr>
            <a:r>
              <a:rPr lang="en-IN" sz="4400" dirty="0">
                <a:solidFill>
                  <a:schemeClr val="bg1"/>
                </a:solidFill>
              </a:rPr>
              <a:t>Outputs  </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563332" y="1"/>
            <a:ext cx="8628668" cy="6858000"/>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0"/>
            <a:ext cx="3563332" cy="6858000"/>
          </a:xfrm>
          <a:solidFill>
            <a:schemeClr val="accent2"/>
          </a:solidFill>
        </p:spPr>
        <p:txBody>
          <a:bodyPr>
            <a:normAutofit/>
          </a:bodyPr>
          <a:lstStyle/>
          <a:p>
            <a:pPr marL="0" indent="0">
              <a:buNone/>
            </a:pPr>
            <a:r>
              <a:rPr lang="en-IN" sz="4400" dirty="0">
                <a:solidFill>
                  <a:schemeClr val="bg1"/>
                </a:solidFill>
              </a:rPr>
              <a:t>Outputs  </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553846" y="0"/>
            <a:ext cx="8638154" cy="6858000"/>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0"/>
            <a:ext cx="3563332" cy="6858000"/>
          </a:xfrm>
          <a:solidFill>
            <a:schemeClr val="accent2"/>
          </a:solidFill>
        </p:spPr>
        <p:txBody>
          <a:bodyPr>
            <a:normAutofit/>
          </a:bodyPr>
          <a:lstStyle/>
          <a:p>
            <a:pPr marL="0" indent="0">
              <a:buNone/>
            </a:pPr>
            <a:r>
              <a:rPr lang="en-IN" sz="4400" dirty="0">
                <a:solidFill>
                  <a:schemeClr val="bg1"/>
                </a:solidFill>
              </a:rPr>
              <a:t>Outputs  </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563332" y="0"/>
            <a:ext cx="8628668" cy="6858000"/>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944620" y="0"/>
            <a:ext cx="7922260" cy="4672330"/>
          </a:xfrm>
        </p:spPr>
      </p:pic>
      <p:sp>
        <p:nvSpPr>
          <p:cNvPr id="3" name="Content Placeholder 2"/>
          <p:cNvSpPr>
            <a:spLocks noGrp="1"/>
          </p:cNvSpPr>
          <p:nvPr>
            <p:ph sz="half" idx="2"/>
          </p:nvPr>
        </p:nvSpPr>
        <p:spPr>
          <a:xfrm>
            <a:off x="0" y="0"/>
            <a:ext cx="3944620" cy="6858000"/>
          </a:xfrm>
        </p:spPr>
        <p:style>
          <a:lnRef idx="3">
            <a:schemeClr val="lt1"/>
          </a:lnRef>
          <a:fillRef idx="1">
            <a:schemeClr val="accent2"/>
          </a:fillRef>
          <a:effectRef idx="1">
            <a:schemeClr val="accent2"/>
          </a:effectRef>
          <a:fontRef idx="minor">
            <a:schemeClr val="lt1"/>
          </a:fontRef>
        </p:style>
        <p:txBody>
          <a:bodyPr/>
          <a:lstStyle/>
          <a:p>
            <a:r>
              <a:rPr lang="en-US" dirty="0">
                <a:sym typeface="+mn-ea"/>
              </a:rPr>
              <a:t>APPLICATIONS</a:t>
            </a:r>
            <a:endParaRPr lang="en-US" dirty="0"/>
          </a:p>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08170" y="0"/>
            <a:ext cx="7317105" cy="6858635"/>
          </a:xfrm>
        </p:spPr>
      </p:pic>
      <p:sp>
        <p:nvSpPr>
          <p:cNvPr id="3" name="Content Placeholder 2"/>
          <p:cNvSpPr>
            <a:spLocks noGrp="1"/>
          </p:cNvSpPr>
          <p:nvPr>
            <p:ph sz="half" idx="2"/>
          </p:nvPr>
        </p:nvSpPr>
        <p:spPr>
          <a:xfrm>
            <a:off x="0" y="0"/>
            <a:ext cx="4408805" cy="6858000"/>
          </a:xfrm>
        </p:spPr>
        <p:style>
          <a:lnRef idx="3">
            <a:schemeClr val="lt1"/>
          </a:lnRef>
          <a:fillRef idx="1">
            <a:schemeClr val="accent2"/>
          </a:fillRef>
          <a:effectRef idx="1">
            <a:schemeClr val="accent2"/>
          </a:effectRef>
          <a:fontRef idx="minor">
            <a:schemeClr val="lt1"/>
          </a:fontRef>
        </p:style>
        <p:txBody>
          <a:bodyPr/>
          <a:lstStyle/>
          <a:p>
            <a:r>
              <a:rPr lang="en-IN" altLang="en-US" dirty="0">
                <a:sym typeface="+mn-ea"/>
              </a:rPr>
              <a:t>  </a:t>
            </a:r>
            <a:r>
              <a:rPr lang="en-US" dirty="0">
                <a:sym typeface="+mn-ea"/>
              </a:rPr>
              <a:t>CONCLUSION</a:t>
            </a:r>
            <a:endParaRPr lang="en-US" dirty="0"/>
          </a:p>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scene3d>
          </a:bodyPr>
          <a:lstStyle/>
          <a:p>
            <a:r>
              <a:rPr lang="en-IN" altLang="en-US">
                <a:solidFill>
                  <a:schemeClr val="accent1"/>
                </a:solidFill>
                <a:effectLst>
                  <a:outerShdw blurRad="38100" dist="25400" dir="5400000" algn="ctr" rotWithShape="0">
                    <a:srgbClr val="6E747A">
                      <a:alpha val="43000"/>
                    </a:srgbClr>
                  </a:outerShdw>
                </a:effectLst>
              </a:rPr>
              <a:t>CREATED BY</a:t>
            </a:r>
          </a:p>
        </p:txBody>
      </p:sp>
      <p:sp>
        <p:nvSpPr>
          <p:cNvPr id="3" name="Content Placeholder 2"/>
          <p:cNvSpPr>
            <a:spLocks noGrp="1"/>
          </p:cNvSpPr>
          <p:nvPr>
            <p:ph sz="half" idx="1"/>
          </p:nvPr>
        </p:nvSpPr>
        <p:spPr>
          <a:xfrm>
            <a:off x="609600" y="1661160"/>
            <a:ext cx="10972800" cy="4466590"/>
          </a:xfrm>
        </p:spPr>
        <p:txBody>
          <a:bodyPr/>
          <a:lstStyle/>
          <a:p>
            <a:pPr marL="457200" lvl="1" indent="0">
              <a:buNone/>
            </a:pPr>
            <a:r>
              <a:rPr lang="en-IN" altLang="en-US" sz="3200" dirty="0">
                <a:ln w="22225">
                  <a:solidFill>
                    <a:schemeClr val="accent2"/>
                  </a:solidFill>
                  <a:prstDash val="solid"/>
                </a:ln>
                <a:solidFill>
                  <a:schemeClr val="accent2">
                    <a:lumMod val="40000"/>
                    <a:lumOff val="60000"/>
                  </a:schemeClr>
                </a:solidFill>
                <a:effectLst/>
              </a:rPr>
              <a:t>ABHINAV KUMAR				1BI20CS003	</a:t>
            </a:r>
          </a:p>
          <a:p>
            <a:pPr marL="457200" lvl="1" indent="0">
              <a:buNone/>
            </a:pPr>
            <a:r>
              <a:rPr lang="en-IN" altLang="en-US" sz="3200" dirty="0">
                <a:ln w="22225">
                  <a:solidFill>
                    <a:schemeClr val="accent2"/>
                  </a:solidFill>
                  <a:prstDash val="solid"/>
                </a:ln>
                <a:solidFill>
                  <a:schemeClr val="accent2">
                    <a:lumMod val="40000"/>
                    <a:lumOff val="60000"/>
                  </a:schemeClr>
                </a:solidFill>
                <a:effectLst/>
              </a:rPr>
              <a:t>PRADDYUMNA KANDALKAR		</a:t>
            </a:r>
            <a:r>
              <a:rPr lang="en-IN" altLang="en-US" sz="3200" dirty="0">
                <a:ln w="22225">
                  <a:solidFill>
                    <a:schemeClr val="accent2"/>
                  </a:solidFill>
                  <a:prstDash val="solid"/>
                </a:ln>
                <a:solidFill>
                  <a:schemeClr val="accent2">
                    <a:lumMod val="40000"/>
                    <a:lumOff val="60000"/>
                  </a:schemeClr>
                </a:solidFill>
                <a:effectLst/>
                <a:sym typeface="+mn-ea"/>
              </a:rPr>
              <a:t>1BI20CS086</a:t>
            </a:r>
            <a:endParaRPr lang="en-IN" altLang="en-US" sz="3200" dirty="0">
              <a:ln w="22225">
                <a:solidFill>
                  <a:schemeClr val="accent2"/>
                </a:solidFill>
                <a:prstDash val="solid"/>
              </a:ln>
              <a:solidFill>
                <a:schemeClr val="accent2">
                  <a:lumMod val="40000"/>
                  <a:lumOff val="60000"/>
                </a:schemeClr>
              </a:solidFill>
              <a:effectLst/>
            </a:endParaRPr>
          </a:p>
          <a:p>
            <a:pPr marL="457200" lvl="1" indent="0">
              <a:buNone/>
            </a:pPr>
            <a:r>
              <a:rPr lang="en-IN" altLang="en-US" sz="3200" dirty="0">
                <a:ln w="22225">
                  <a:solidFill>
                    <a:schemeClr val="accent2"/>
                  </a:solidFill>
                  <a:prstDash val="solid"/>
                </a:ln>
                <a:solidFill>
                  <a:schemeClr val="accent2">
                    <a:lumMod val="40000"/>
                    <a:lumOff val="60000"/>
                  </a:schemeClr>
                </a:solidFill>
                <a:effectLst/>
              </a:rPr>
              <a:t>DHEERAJ KATOCH				</a:t>
            </a:r>
            <a:r>
              <a:rPr lang="en-IN" altLang="en-US" sz="3200" dirty="0">
                <a:ln w="22225">
                  <a:solidFill>
                    <a:schemeClr val="accent2"/>
                  </a:solidFill>
                  <a:prstDash val="solid"/>
                </a:ln>
                <a:solidFill>
                  <a:schemeClr val="accent2">
                    <a:lumMod val="40000"/>
                    <a:lumOff val="60000"/>
                  </a:schemeClr>
                </a:solidFill>
                <a:effectLst/>
                <a:sym typeface="+mn-ea"/>
              </a:rPr>
              <a:t>1BI20CS057</a:t>
            </a:r>
            <a:endParaRPr lang="en-IN" altLang="en-US" sz="3200" dirty="0">
              <a:ln w="22225">
                <a:solidFill>
                  <a:schemeClr val="accent2"/>
                </a:solidFill>
                <a:prstDash val="solid"/>
              </a:ln>
              <a:solidFill>
                <a:schemeClr val="accent2">
                  <a:lumMod val="40000"/>
                  <a:lumOff val="60000"/>
                </a:schemeClr>
              </a:solidFill>
              <a:effectLst/>
            </a:endParaRPr>
          </a:p>
          <a:p>
            <a:pPr marL="457200" lvl="1" indent="0">
              <a:buNone/>
            </a:pPr>
            <a:r>
              <a:rPr lang="en-IN" altLang="en-US" sz="3200" dirty="0">
                <a:ln w="22225">
                  <a:solidFill>
                    <a:schemeClr val="accent2"/>
                  </a:solidFill>
                  <a:prstDash val="solid"/>
                </a:ln>
                <a:solidFill>
                  <a:schemeClr val="accent2">
                    <a:lumMod val="40000"/>
                    <a:lumOff val="60000"/>
                  </a:schemeClr>
                </a:solidFill>
                <a:effectLst/>
              </a:rPr>
              <a:t>DARSHAN PASARGI				</a:t>
            </a:r>
            <a:r>
              <a:rPr lang="en-IN" altLang="en-US" sz="3200" dirty="0">
                <a:ln w="22225">
                  <a:solidFill>
                    <a:schemeClr val="accent2"/>
                  </a:solidFill>
                  <a:prstDash val="solid"/>
                </a:ln>
                <a:solidFill>
                  <a:schemeClr val="accent2">
                    <a:lumMod val="40000"/>
                    <a:lumOff val="60000"/>
                  </a:schemeClr>
                </a:solidFill>
                <a:effectLst/>
                <a:sym typeface="+mn-ea"/>
              </a:rPr>
              <a:t>1BI20CS050</a:t>
            </a:r>
            <a:endParaRPr lang="en-IN" altLang="en-US" sz="3200" dirty="0">
              <a:ln w="22225">
                <a:solidFill>
                  <a:schemeClr val="accent2"/>
                </a:solidFill>
                <a:prstDash val="solid"/>
              </a:ln>
              <a:solidFill>
                <a:schemeClr val="accent2">
                  <a:lumMod val="40000"/>
                  <a:lumOff val="60000"/>
                </a:schemeClr>
              </a:solidFill>
              <a:effectLst/>
            </a:endParaRPr>
          </a:p>
          <a:p>
            <a:pPr marL="457200" lvl="1" indent="0">
              <a:buNone/>
            </a:pPr>
            <a:r>
              <a:rPr lang="en-IN" altLang="en-US" sz="3200" dirty="0">
                <a:ln w="22225">
                  <a:solidFill>
                    <a:schemeClr val="accent2"/>
                  </a:solidFill>
                  <a:prstDash val="solid"/>
                </a:ln>
                <a:solidFill>
                  <a:schemeClr val="accent2">
                    <a:lumMod val="40000"/>
                    <a:lumOff val="60000"/>
                  </a:schemeClr>
                </a:solidFill>
                <a:effectLst/>
              </a:rPr>
              <a:t>VIVEK GUPTA					</a:t>
            </a:r>
            <a:r>
              <a:rPr lang="en-IN" altLang="en-US" sz="3200" dirty="0">
                <a:ln w="22225">
                  <a:solidFill>
                    <a:schemeClr val="accent2"/>
                  </a:solidFill>
                  <a:prstDash val="solid"/>
                </a:ln>
                <a:solidFill>
                  <a:schemeClr val="accent2">
                    <a:lumMod val="40000"/>
                    <a:lumOff val="60000"/>
                  </a:schemeClr>
                </a:solidFill>
                <a:effectLst/>
                <a:sym typeface="+mn-ea"/>
              </a:rPr>
              <a:t>1BI20CS189</a:t>
            </a:r>
            <a:endParaRPr lang="en-IN" altLang="en-US" sz="3200" dirty="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0"/>
            <a:ext cx="12192000" cy="6858000"/>
          </a:xfrm>
          <a:solidFill>
            <a:schemeClr val="accent2"/>
          </a:solidFill>
        </p:spPr>
        <p:txBody>
          <a:bodyPr>
            <a:normAutofit/>
          </a:bodyPr>
          <a:lstStyle/>
          <a:p>
            <a:pPr marL="0" indent="0" algn="ctr">
              <a:buNone/>
            </a:pPr>
            <a:endParaRPr lang="en-IN" sz="7200" dirty="0">
              <a:solidFill>
                <a:schemeClr val="bg1"/>
              </a:solidFill>
            </a:endParaRPr>
          </a:p>
          <a:p>
            <a:pPr marL="0" indent="0" algn="ctr">
              <a:buNone/>
            </a:pPr>
            <a:endParaRPr lang="en-IN" sz="7200" dirty="0">
              <a:solidFill>
                <a:schemeClr val="bg1"/>
              </a:solidFill>
            </a:endParaRPr>
          </a:p>
          <a:p>
            <a:pPr marL="0" indent="0" algn="ctr">
              <a:buNone/>
            </a:pPr>
            <a:r>
              <a:rPr lang="en-IN" sz="7200">
                <a:solidFill>
                  <a:schemeClr val="bg1"/>
                </a:solidFill>
              </a:rPr>
              <a:t>THANK </a:t>
            </a:r>
            <a:r>
              <a:rPr lang="en-IN" sz="7200" dirty="0">
                <a:solidFill>
                  <a:schemeClr val="bg1"/>
                </a:solidFill>
              </a:rPr>
              <a:t>YOU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sz="2800" b="1"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014595" y="70485"/>
            <a:ext cx="6847840" cy="6787515"/>
          </a:xfrm>
        </p:spPr>
      </p:pic>
      <p:sp>
        <p:nvSpPr>
          <p:cNvPr id="3" name="Content Placeholder 2"/>
          <p:cNvSpPr>
            <a:spLocks noGrp="1"/>
          </p:cNvSpPr>
          <p:nvPr>
            <p:ph sz="half" idx="2"/>
          </p:nvPr>
        </p:nvSpPr>
        <p:spPr>
          <a:xfrm>
            <a:off x="132080" y="69850"/>
            <a:ext cx="4881880" cy="6686550"/>
          </a:xfrm>
        </p:spPr>
        <p:style>
          <a:lnRef idx="3">
            <a:schemeClr val="lt1"/>
          </a:lnRef>
          <a:fillRef idx="1">
            <a:schemeClr val="accent2"/>
          </a:fillRef>
          <a:effectRef idx="1">
            <a:schemeClr val="accent2"/>
          </a:effectRef>
          <a:fontRef idx="minor">
            <a:schemeClr val="lt1"/>
          </a:fontRef>
        </p:style>
        <p:txBody>
          <a:bodyPr/>
          <a:lstStyle/>
          <a:p>
            <a:r>
              <a:rPr lang="en-US" b="1" dirty="0">
                <a:sym typeface="+mn-ea"/>
              </a:rPr>
              <a:t>PROBLEM SOLVED</a:t>
            </a:r>
            <a:endParaRPr lang="en-US" b="1" dirty="0"/>
          </a:p>
          <a:p>
            <a:endParaRPr lang="en-I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0"/>
            <a:ext cx="4460240" cy="6858000"/>
          </a:xfrm>
          <a:solidFill>
            <a:schemeClr val="accent2"/>
          </a:solidFill>
        </p:spPr>
        <p:txBody>
          <a:bodyPr>
            <a:normAutofit/>
          </a:bodyPr>
          <a:lstStyle/>
          <a:p>
            <a:pPr marL="0" indent="0">
              <a:buNone/>
            </a:pPr>
            <a:r>
              <a:rPr lang="en-IN" sz="4400" dirty="0">
                <a:solidFill>
                  <a:schemeClr val="bg1"/>
                </a:solidFill>
              </a:rPr>
              <a:t>Advantages of Hospital Management System.</a:t>
            </a:r>
          </a:p>
        </p:txBody>
      </p:sp>
      <p:sp>
        <p:nvSpPr>
          <p:cNvPr id="4" name="Content Placeholder 3"/>
          <p:cNvSpPr>
            <a:spLocks noGrp="1"/>
          </p:cNvSpPr>
          <p:nvPr>
            <p:ph sz="half" idx="2"/>
          </p:nvPr>
        </p:nvSpPr>
        <p:spPr>
          <a:xfrm>
            <a:off x="4460240" y="0"/>
            <a:ext cx="7630160" cy="6858000"/>
          </a:xfrm>
        </p:spPr>
        <p:txBody>
          <a:bodyPr>
            <a:normAutofit/>
          </a:bodyPr>
          <a:lstStyle/>
          <a:p>
            <a:pPr algn="just"/>
            <a:r>
              <a:rPr lang="en-IN" sz="2000" dirty="0">
                <a:solidFill>
                  <a:srgbClr val="000000"/>
                </a:solidFill>
                <a:effectLst/>
                <a:latin typeface="Open Sans" panose="020B0606030504020204" pitchFamily="34" charset="0"/>
                <a:ea typeface="Times New Roman" panose="02020603050405020304" pitchFamily="18" charset="0"/>
              </a:rPr>
              <a:t>The advantages of HMS can be pinpointed to the following:</a:t>
            </a:r>
            <a:endParaRPr lang="en-IN" sz="2000" dirty="0">
              <a:solidFill>
                <a:srgbClr val="000000"/>
              </a:solidFill>
              <a:latin typeface="Times New Roman" panose="02020603050405020304" pitchFamily="18" charset="0"/>
              <a:ea typeface="Times New Roman" panose="02020603050405020304" pitchFamily="18" charset="0"/>
            </a:endParaRPr>
          </a:p>
          <a:p>
            <a:pPr marL="0" indent="0" algn="just">
              <a:buNone/>
            </a:pPr>
            <a:endParaRPr lang="en-IN" sz="2000" dirty="0">
              <a:effectLst/>
              <a:latin typeface="Times New Roman" panose="02020603050405020304" pitchFamily="18" charset="0"/>
              <a:ea typeface="Times New Roman" panose="02020603050405020304" pitchFamily="18" charset="0"/>
            </a:endParaRPr>
          </a:p>
          <a:p>
            <a:pPr lvl="0" algn="just" fontAlgn="base">
              <a:buSzPts val="1000"/>
              <a:buFont typeface="Wingdings" panose="05000000000000000000" pitchFamily="2" charset="2"/>
              <a:buChar char="ü"/>
              <a:tabLst>
                <a:tab pos="457200" algn="l"/>
              </a:tabLst>
            </a:pPr>
            <a:r>
              <a:rPr lang="en-IN" sz="2000" dirty="0">
                <a:solidFill>
                  <a:srgbClr val="000000"/>
                </a:solidFill>
                <a:effectLst/>
                <a:latin typeface="Open Sans" panose="020B0606030504020204" pitchFamily="34" charset="0"/>
                <a:ea typeface="Times New Roman" panose="02020603050405020304" pitchFamily="18" charset="0"/>
              </a:rPr>
              <a:t>Time-saving Technology.</a:t>
            </a:r>
            <a:endParaRPr lang="en-IN" sz="2000" dirty="0">
              <a:effectLst/>
              <a:latin typeface="Times New Roman" panose="02020603050405020304" pitchFamily="18" charset="0"/>
              <a:ea typeface="Times New Roman" panose="02020603050405020304" pitchFamily="18" charset="0"/>
            </a:endParaRPr>
          </a:p>
          <a:p>
            <a:pPr lvl="0" algn="just" fontAlgn="base">
              <a:buSzPts val="1000"/>
              <a:buFont typeface="Wingdings" panose="05000000000000000000" pitchFamily="2" charset="2"/>
              <a:buChar char="ü"/>
              <a:tabLst>
                <a:tab pos="457200" algn="l"/>
              </a:tabLst>
            </a:pPr>
            <a:r>
              <a:rPr lang="en-IN" sz="2000" dirty="0">
                <a:solidFill>
                  <a:srgbClr val="000000"/>
                </a:solidFill>
                <a:effectLst/>
                <a:latin typeface="Open Sans" panose="020B0606030504020204" pitchFamily="34" charset="0"/>
                <a:ea typeface="Times New Roman" panose="02020603050405020304" pitchFamily="18" charset="0"/>
              </a:rPr>
              <a:t>Improved Efficiency by avoiding human errors.</a:t>
            </a:r>
            <a:endParaRPr lang="en-IN" sz="2000" dirty="0">
              <a:effectLst/>
              <a:latin typeface="Times New Roman" panose="02020603050405020304" pitchFamily="18" charset="0"/>
              <a:ea typeface="Times New Roman" panose="02020603050405020304" pitchFamily="18" charset="0"/>
            </a:endParaRPr>
          </a:p>
          <a:p>
            <a:pPr lvl="0" algn="just" fontAlgn="base">
              <a:buSzPts val="1000"/>
              <a:buFont typeface="Wingdings" panose="05000000000000000000" pitchFamily="2" charset="2"/>
              <a:buChar char="ü"/>
              <a:tabLst>
                <a:tab pos="457200" algn="l"/>
              </a:tabLst>
            </a:pPr>
            <a:r>
              <a:rPr lang="en-IN" sz="2000" dirty="0">
                <a:solidFill>
                  <a:srgbClr val="000000"/>
                </a:solidFill>
                <a:effectLst/>
                <a:latin typeface="Open Sans" panose="020B0606030504020204" pitchFamily="34" charset="0"/>
                <a:ea typeface="Times New Roman" panose="02020603050405020304" pitchFamily="18" charset="0"/>
              </a:rPr>
              <a:t>Reduces scope for Error.</a:t>
            </a:r>
            <a:endParaRPr lang="en-IN" sz="2000" dirty="0">
              <a:effectLst/>
              <a:latin typeface="Times New Roman" panose="02020603050405020304" pitchFamily="18" charset="0"/>
              <a:ea typeface="Times New Roman" panose="02020603050405020304" pitchFamily="18" charset="0"/>
            </a:endParaRPr>
          </a:p>
          <a:p>
            <a:pPr lvl="0" algn="just" fontAlgn="base">
              <a:buSzPts val="1000"/>
              <a:buFont typeface="Wingdings" panose="05000000000000000000" pitchFamily="2" charset="2"/>
              <a:buChar char="ü"/>
              <a:tabLst>
                <a:tab pos="457200" algn="l"/>
              </a:tabLst>
            </a:pPr>
            <a:r>
              <a:rPr lang="en-IN" sz="2000" dirty="0">
                <a:solidFill>
                  <a:srgbClr val="000000"/>
                </a:solidFill>
                <a:effectLst/>
                <a:latin typeface="Open Sans" panose="020B0606030504020204" pitchFamily="34" charset="0"/>
                <a:ea typeface="Times New Roman" panose="02020603050405020304" pitchFamily="18" charset="0"/>
              </a:rPr>
              <a:t>Data security and correct data retrieval made possible.</a:t>
            </a:r>
            <a:endParaRPr lang="en-IN" sz="2000" dirty="0">
              <a:effectLst/>
              <a:latin typeface="Times New Roman" panose="02020603050405020304" pitchFamily="18" charset="0"/>
              <a:ea typeface="Times New Roman" panose="02020603050405020304" pitchFamily="18" charset="0"/>
            </a:endParaRPr>
          </a:p>
          <a:p>
            <a:pPr lvl="0" algn="just" fontAlgn="base">
              <a:buSzPts val="1000"/>
              <a:buFont typeface="Wingdings" panose="05000000000000000000" pitchFamily="2" charset="2"/>
              <a:buChar char="ü"/>
              <a:tabLst>
                <a:tab pos="457200" algn="l"/>
              </a:tabLst>
            </a:pPr>
            <a:r>
              <a:rPr lang="en-IN" sz="2000" dirty="0">
                <a:solidFill>
                  <a:srgbClr val="000000"/>
                </a:solidFill>
                <a:effectLst/>
                <a:latin typeface="Open Sans" panose="020B0606030504020204" pitchFamily="34" charset="0"/>
                <a:ea typeface="Times New Roman" panose="02020603050405020304" pitchFamily="18" charset="0"/>
              </a:rPr>
              <a:t>Cost effective and easily manageable.</a:t>
            </a:r>
            <a:endParaRPr lang="en-IN" sz="2000" dirty="0">
              <a:effectLst/>
              <a:latin typeface="Times New Roman" panose="02020603050405020304" pitchFamily="18" charset="0"/>
              <a:ea typeface="Times New Roman" panose="02020603050405020304" pitchFamily="18" charset="0"/>
            </a:endParaRPr>
          </a:p>
          <a:p>
            <a:pPr lvl="0" algn="just" fontAlgn="base">
              <a:buSzPts val="1000"/>
              <a:buFont typeface="Wingdings" panose="05000000000000000000" pitchFamily="2" charset="2"/>
              <a:buChar char="ü"/>
              <a:tabLst>
                <a:tab pos="457200" algn="l"/>
              </a:tabLst>
            </a:pPr>
            <a:r>
              <a:rPr lang="en-IN" sz="2000" dirty="0">
                <a:solidFill>
                  <a:srgbClr val="000000"/>
                </a:solidFill>
                <a:effectLst/>
                <a:latin typeface="Open Sans" panose="020B0606030504020204" pitchFamily="34" charset="0"/>
                <a:ea typeface="Times New Roman" panose="02020603050405020304" pitchFamily="18" charset="0"/>
              </a:rPr>
              <a:t>Easy access to patient data with correct patient history</a:t>
            </a:r>
            <a:endParaRPr lang="en-IN" sz="2000" dirty="0">
              <a:effectLst/>
              <a:latin typeface="Times New Roman" panose="02020603050405020304" pitchFamily="18" charset="0"/>
              <a:ea typeface="Times New Roman" panose="02020603050405020304" pitchFamily="18" charset="0"/>
            </a:endParaRPr>
          </a:p>
          <a:p>
            <a:pPr lvl="0" algn="just" fontAlgn="base">
              <a:buSzPts val="1000"/>
              <a:buFont typeface="Wingdings" panose="05000000000000000000" pitchFamily="2" charset="2"/>
              <a:buChar char="ü"/>
              <a:tabLst>
                <a:tab pos="457200" algn="l"/>
              </a:tabLst>
            </a:pPr>
            <a:r>
              <a:rPr lang="en-IN" sz="2000" dirty="0">
                <a:solidFill>
                  <a:srgbClr val="000000"/>
                </a:solidFill>
                <a:effectLst/>
                <a:latin typeface="Open Sans" panose="020B0606030504020204" pitchFamily="34" charset="0"/>
                <a:ea typeface="Times New Roman" panose="02020603050405020304" pitchFamily="18" charset="0"/>
              </a:rPr>
              <a:t>Improved patient care made possible</a:t>
            </a:r>
            <a:endParaRPr lang="en-IN" sz="2000" dirty="0">
              <a:effectLst/>
              <a:latin typeface="Times New Roman" panose="02020603050405020304" pitchFamily="18" charset="0"/>
              <a:ea typeface="Times New Roman" panose="02020603050405020304" pitchFamily="18" charset="0"/>
            </a:endParaRPr>
          </a:p>
          <a:p>
            <a:pPr lvl="0" algn="just" fontAlgn="base">
              <a:buSzPts val="1000"/>
              <a:buFont typeface="Wingdings" panose="05000000000000000000" pitchFamily="2" charset="2"/>
              <a:buChar char="ü"/>
              <a:tabLst>
                <a:tab pos="457200" algn="l"/>
              </a:tabLst>
            </a:pPr>
            <a:r>
              <a:rPr lang="en-IN" sz="2000" dirty="0">
                <a:solidFill>
                  <a:srgbClr val="000000"/>
                </a:solidFill>
                <a:effectLst/>
                <a:latin typeface="Open Sans" panose="020B0606030504020204" pitchFamily="34" charset="0"/>
                <a:ea typeface="Times New Roman" panose="02020603050405020304" pitchFamily="18" charset="0"/>
              </a:rPr>
              <a:t>Easy monitoring of supplies in inventory</a:t>
            </a:r>
            <a:endParaRPr lang="en-IN" sz="2000" dirty="0">
              <a:effectLst/>
              <a:latin typeface="Times New Roman" panose="02020603050405020304" pitchFamily="18" charset="0"/>
              <a:ea typeface="Times New Roman" panose="02020603050405020304" pitchFamily="18" charset="0"/>
            </a:endParaRPr>
          </a:p>
          <a:p>
            <a:pPr lvl="0" algn="just" fontAlgn="base">
              <a:buSzPts val="1000"/>
              <a:buFont typeface="Wingdings" panose="05000000000000000000" pitchFamily="2" charset="2"/>
              <a:buChar char="ü"/>
              <a:tabLst>
                <a:tab pos="457200" algn="l"/>
              </a:tabLst>
            </a:pPr>
            <a:r>
              <a:rPr lang="en-IN" sz="2000" dirty="0">
                <a:solidFill>
                  <a:srgbClr val="000000"/>
                </a:solidFill>
                <a:effectLst/>
                <a:latin typeface="Open Sans" panose="020B0606030504020204" pitchFamily="34" charset="0"/>
                <a:ea typeface="Times New Roman" panose="02020603050405020304" pitchFamily="18" charset="0"/>
              </a:rPr>
              <a:t>Reduces the work of documentation</a:t>
            </a:r>
            <a:endParaRPr lang="en-IN" sz="2000" dirty="0">
              <a:effectLst/>
              <a:latin typeface="Times New Roman" panose="02020603050405020304" pitchFamily="18" charset="0"/>
              <a:ea typeface="Times New Roman" panose="02020603050405020304" pitchFamily="18" charset="0"/>
            </a:endParaRPr>
          </a:p>
          <a:p>
            <a:pPr lvl="0" algn="just" fontAlgn="base">
              <a:buSzPts val="1000"/>
              <a:buFont typeface="Wingdings" panose="05000000000000000000" pitchFamily="2" charset="2"/>
              <a:buChar char="ü"/>
              <a:tabLst>
                <a:tab pos="457200" algn="l"/>
              </a:tabLst>
            </a:pPr>
            <a:r>
              <a:rPr lang="en-IN" sz="2000" dirty="0">
                <a:solidFill>
                  <a:srgbClr val="000000"/>
                </a:solidFill>
                <a:effectLst/>
                <a:latin typeface="Open Sans" panose="020B0606030504020204" pitchFamily="34" charset="0"/>
                <a:ea typeface="Times New Roman" panose="02020603050405020304" pitchFamily="18" charset="0"/>
              </a:rPr>
              <a:t>Better Audit controls and policy compliance.</a:t>
            </a:r>
            <a:endParaRPr lang="en-IN" sz="20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ü"/>
            </a:pPr>
            <a:endParaRPr lang="en-IN"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0"/>
            <a:ext cx="4460240" cy="6858000"/>
          </a:xfrm>
          <a:solidFill>
            <a:schemeClr val="accent2"/>
          </a:solidFill>
        </p:spPr>
        <p:txBody>
          <a:bodyPr>
            <a:normAutofit/>
          </a:bodyPr>
          <a:lstStyle/>
          <a:p>
            <a:pPr marL="0" indent="0">
              <a:buNone/>
            </a:pPr>
            <a:r>
              <a:rPr lang="en-IN" sz="4400" dirty="0">
                <a:solidFill>
                  <a:schemeClr val="bg1"/>
                </a:solidFill>
              </a:rPr>
              <a:t>Features  of Hospital Management System.</a:t>
            </a:r>
          </a:p>
        </p:txBody>
      </p:sp>
      <p:sp>
        <p:nvSpPr>
          <p:cNvPr id="4" name="Content Placeholder 3"/>
          <p:cNvSpPr>
            <a:spLocks noGrp="1"/>
          </p:cNvSpPr>
          <p:nvPr>
            <p:ph sz="half" idx="2"/>
          </p:nvPr>
        </p:nvSpPr>
        <p:spPr>
          <a:xfrm>
            <a:off x="4460240" y="0"/>
            <a:ext cx="7630160" cy="6858000"/>
          </a:xfrm>
        </p:spPr>
        <p:txBody>
          <a:bodyPr>
            <a:normAutofit/>
          </a:bodyPr>
          <a:lstStyle/>
          <a:p>
            <a:pPr algn="just">
              <a:buFont typeface="Wingdings" panose="05000000000000000000" pitchFamily="2" charset="2"/>
              <a:buChar char="ü"/>
            </a:pPr>
            <a:r>
              <a:rPr lang="en-IN" b="1" dirty="0">
                <a:solidFill>
                  <a:srgbClr val="000000"/>
                </a:solidFill>
                <a:effectLst/>
                <a:latin typeface="Open Sans" panose="020B0606030504020204" pitchFamily="34" charset="0"/>
                <a:ea typeface="Times New Roman" panose="02020603050405020304" pitchFamily="18" charset="0"/>
              </a:rPr>
              <a:t>Appointment Management</a:t>
            </a:r>
            <a:endParaRPr lang="en-IN" dirty="0">
              <a:effectLst/>
              <a:latin typeface="Times New Roman" panose="02020603050405020304" pitchFamily="18" charset="0"/>
              <a:ea typeface="Times New Roman" panose="02020603050405020304" pitchFamily="18" charset="0"/>
            </a:endParaRPr>
          </a:p>
          <a:p>
            <a:pPr algn="just">
              <a:buFont typeface="Wingdings" panose="05000000000000000000" pitchFamily="2" charset="2"/>
              <a:buChar char="ü"/>
            </a:pPr>
            <a:r>
              <a:rPr lang="en-IN" b="1" dirty="0">
                <a:solidFill>
                  <a:srgbClr val="000000"/>
                </a:solidFill>
                <a:effectLst/>
                <a:latin typeface="Open Sans" panose="020B0606030504020204" pitchFamily="34" charset="0"/>
                <a:ea typeface="Times New Roman" panose="02020603050405020304" pitchFamily="18" charset="0"/>
              </a:rPr>
              <a:t>Billing Management</a:t>
            </a:r>
            <a:endParaRPr lang="en-IN" dirty="0">
              <a:effectLst/>
              <a:latin typeface="Times New Roman" panose="02020603050405020304" pitchFamily="18" charset="0"/>
              <a:ea typeface="Times New Roman" panose="02020603050405020304" pitchFamily="18" charset="0"/>
            </a:endParaRPr>
          </a:p>
          <a:p>
            <a:pPr algn="just">
              <a:buFont typeface="Wingdings" panose="05000000000000000000" pitchFamily="2" charset="2"/>
              <a:buChar char="ü"/>
            </a:pPr>
            <a:r>
              <a:rPr lang="en-IN" b="1" dirty="0">
                <a:solidFill>
                  <a:srgbClr val="000000"/>
                </a:solidFill>
                <a:effectLst/>
                <a:latin typeface="Open Sans" panose="020B0606030504020204" pitchFamily="34" charset="0"/>
                <a:ea typeface="Times New Roman" panose="02020603050405020304" pitchFamily="18" charset="0"/>
              </a:rPr>
              <a:t>Prescription Management</a:t>
            </a:r>
            <a:endParaRPr lang="en-IN" dirty="0">
              <a:effectLst/>
              <a:latin typeface="Times New Roman" panose="02020603050405020304" pitchFamily="18" charset="0"/>
              <a:ea typeface="Times New Roman" panose="02020603050405020304" pitchFamily="18" charset="0"/>
            </a:endParaRPr>
          </a:p>
          <a:p>
            <a:pPr algn="just">
              <a:buFont typeface="Wingdings" panose="05000000000000000000" pitchFamily="2" charset="2"/>
              <a:buChar char="ü"/>
            </a:pPr>
            <a:r>
              <a:rPr lang="en-IN" b="1" dirty="0">
                <a:solidFill>
                  <a:srgbClr val="000000"/>
                </a:solidFill>
                <a:effectLst/>
                <a:latin typeface="Open Sans" panose="020B0606030504020204" pitchFamily="34" charset="0"/>
                <a:ea typeface="Calibri" panose="020F0502020204030204" pitchFamily="34" charset="0"/>
              </a:rPr>
              <a:t>Discharge Summary</a:t>
            </a:r>
            <a:endParaRPr lang="en-IN" b="1" dirty="0">
              <a:solidFill>
                <a:srgbClr val="000000"/>
              </a:solidFill>
              <a:latin typeface="Open Sans" panose="020B0606030504020204" pitchFamily="34" charset="0"/>
              <a:ea typeface="Calibri" panose="020F0502020204030204" pitchFamily="34" charset="0"/>
            </a:endParaRPr>
          </a:p>
          <a:p>
            <a:pPr algn="just">
              <a:buFont typeface="Wingdings" panose="05000000000000000000" pitchFamily="2" charset="2"/>
              <a:buChar char="ü"/>
            </a:pPr>
            <a:r>
              <a:rPr lang="en-IN" b="1" dirty="0">
                <a:solidFill>
                  <a:srgbClr val="000000"/>
                </a:solidFill>
                <a:effectLst/>
                <a:latin typeface="Open Sans" panose="020B0606030504020204" pitchFamily="34" charset="0"/>
                <a:ea typeface="Times New Roman" panose="02020603050405020304" pitchFamily="18" charset="0"/>
              </a:rPr>
              <a:t>Operation Theatre Management</a:t>
            </a:r>
            <a:endParaRPr lang="en-IN" dirty="0">
              <a:effectLst/>
              <a:latin typeface="Times New Roman" panose="02020603050405020304" pitchFamily="18" charset="0"/>
              <a:ea typeface="Times New Roman" panose="02020603050405020304" pitchFamily="18" charset="0"/>
            </a:endParaRPr>
          </a:p>
          <a:p>
            <a:pPr algn="just">
              <a:buFont typeface="Wingdings" panose="05000000000000000000" pitchFamily="2" charset="2"/>
              <a:buChar char="ü"/>
            </a:pPr>
            <a:r>
              <a:rPr lang="en-IN" b="1" dirty="0">
                <a:solidFill>
                  <a:srgbClr val="000000"/>
                </a:solidFill>
                <a:effectLst/>
                <a:latin typeface="Open Sans" panose="020B0606030504020204" pitchFamily="34" charset="0"/>
                <a:ea typeface="Times New Roman" panose="02020603050405020304" pitchFamily="18" charset="0"/>
              </a:rPr>
              <a:t>Pharmacy Management</a:t>
            </a:r>
            <a:endParaRPr lang="en-IN" dirty="0">
              <a:effectLst/>
              <a:latin typeface="Times New Roman" panose="02020603050405020304" pitchFamily="18" charset="0"/>
              <a:ea typeface="Times New Roman" panose="02020603050405020304" pitchFamily="18" charset="0"/>
            </a:endParaRPr>
          </a:p>
          <a:p>
            <a:pPr algn="just">
              <a:buFont typeface="Wingdings" panose="05000000000000000000" pitchFamily="2" charset="2"/>
              <a:buChar char="ü"/>
            </a:pPr>
            <a:r>
              <a:rPr lang="en-IN" b="1" dirty="0">
                <a:solidFill>
                  <a:srgbClr val="000000"/>
                </a:solidFill>
                <a:effectLst/>
                <a:latin typeface="Open Sans" panose="020B0606030504020204" pitchFamily="34" charset="0"/>
                <a:ea typeface="Times New Roman" panose="02020603050405020304" pitchFamily="18" charset="0"/>
              </a:rPr>
              <a:t>Increased Data security</a:t>
            </a:r>
            <a:endParaRPr lang="en-IN" dirty="0">
              <a:effectLst/>
              <a:latin typeface="Times New Roman" panose="02020603050405020304" pitchFamily="18" charset="0"/>
              <a:ea typeface="Times New Roman" panose="02020603050405020304" pitchFamily="18" charset="0"/>
            </a:endParaRPr>
          </a:p>
          <a:p>
            <a:pPr algn="just">
              <a:buFont typeface="Wingdings" panose="05000000000000000000" pitchFamily="2" charset="2"/>
              <a:buChar char="ü"/>
            </a:pPr>
            <a:r>
              <a:rPr lang="en-IN" b="1" dirty="0">
                <a:solidFill>
                  <a:srgbClr val="000000"/>
                </a:solidFill>
                <a:effectLst/>
                <a:latin typeface="Open Sans" panose="020B0606030504020204" pitchFamily="34" charset="0"/>
                <a:ea typeface="Times New Roman" panose="02020603050405020304" pitchFamily="18" charset="0"/>
              </a:rPr>
              <a:t>Improved Quality Control</a:t>
            </a:r>
          </a:p>
          <a:p>
            <a:pPr algn="just">
              <a:buFont typeface="Wingdings" panose="05000000000000000000" pitchFamily="2" charset="2"/>
              <a:buChar char="ü"/>
            </a:pPr>
            <a:r>
              <a:rPr lang="en-IN" b="1" dirty="0">
                <a:solidFill>
                  <a:srgbClr val="000000"/>
                </a:solidFill>
                <a:effectLst/>
                <a:latin typeface="Open Sans" panose="020B0606030504020204" pitchFamily="34" charset="0"/>
                <a:ea typeface="Calibri" panose="020F0502020204030204" pitchFamily="34" charset="0"/>
              </a:rPr>
              <a:t>Ease to Access System Facilities</a:t>
            </a:r>
            <a:endParaRPr lang="en-IN" b="1" dirty="0">
              <a:solidFill>
                <a:srgbClr val="000000"/>
              </a:solidFill>
              <a:latin typeface="Open Sans" panose="020B0606030504020204" pitchFamily="34" charset="0"/>
              <a:ea typeface="Calibri" panose="020F0502020204030204" pitchFamily="34" charset="0"/>
            </a:endParaRPr>
          </a:p>
          <a:p>
            <a:pPr algn="just">
              <a:buFont typeface="Wingdings" panose="05000000000000000000" pitchFamily="2" charset="2"/>
              <a:buChar char="ü"/>
            </a:pPr>
            <a:r>
              <a:rPr lang="en-IN" b="1" dirty="0">
                <a:solidFill>
                  <a:srgbClr val="000000"/>
                </a:solidFill>
                <a:effectLst/>
                <a:latin typeface="Open Sans" panose="020B0606030504020204" pitchFamily="34" charset="0"/>
                <a:ea typeface="Times New Roman" panose="02020603050405020304" pitchFamily="18" charset="0"/>
              </a:rPr>
              <a:t>Cost Effective</a:t>
            </a:r>
            <a:endParaRPr lang="en-IN"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375910" y="0"/>
            <a:ext cx="6176010" cy="6857365"/>
          </a:xfrm>
        </p:spPr>
      </p:pic>
      <p:sp>
        <p:nvSpPr>
          <p:cNvPr id="3" name="Content Placeholder 2"/>
          <p:cNvSpPr>
            <a:spLocks noGrp="1"/>
          </p:cNvSpPr>
          <p:nvPr>
            <p:ph sz="half" idx="2"/>
          </p:nvPr>
        </p:nvSpPr>
        <p:spPr>
          <a:xfrm>
            <a:off x="0" y="0"/>
            <a:ext cx="5375910" cy="6857365"/>
          </a:xfrm>
        </p:spPr>
        <p:style>
          <a:lnRef idx="3">
            <a:schemeClr val="lt1"/>
          </a:lnRef>
          <a:fillRef idx="1">
            <a:schemeClr val="accent2"/>
          </a:fillRef>
          <a:effectRef idx="1">
            <a:schemeClr val="accent2"/>
          </a:effectRef>
          <a:fontRef idx="minor">
            <a:schemeClr val="lt1"/>
          </a:fontRef>
        </p:style>
        <p:txBody>
          <a:bodyPr/>
          <a:lstStyle/>
          <a:p>
            <a:r>
              <a:rPr lang="en-US" dirty="0">
                <a:sym typeface="+mn-ea"/>
              </a:rPr>
              <a:t>SYSTEM REQUIRMENTS</a:t>
            </a:r>
            <a:endParaRPr lang="en-I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110480" y="365125"/>
            <a:ext cx="6243320" cy="2622550"/>
          </a:xfrm>
        </p:spPr>
        <p:txBody>
          <a:bodyPr>
            <a:noAutofit/>
          </a:bodyPr>
          <a:lstStyle/>
          <a:p>
            <a:r>
              <a:rPr lang="en-US" sz="3200" b="0" i="0" dirty="0">
                <a:effectLst/>
                <a:latin typeface="urw-din"/>
              </a:rPr>
              <a:t>A linked list is a linear data structure, in which the elements are not stored at contiguous memory locations. The elements in a linked list are linked using pointers as shown in the below image:</a:t>
            </a:r>
            <a:endParaRPr lang="en-IN" sz="3200" dirty="0"/>
          </a:p>
        </p:txBody>
      </p:sp>
      <p:sp>
        <p:nvSpPr>
          <p:cNvPr id="3" name="Content Placeholder 2"/>
          <p:cNvSpPr>
            <a:spLocks noGrp="1"/>
          </p:cNvSpPr>
          <p:nvPr>
            <p:ph sz="half" idx="4294967295"/>
          </p:nvPr>
        </p:nvSpPr>
        <p:spPr>
          <a:xfrm>
            <a:off x="0" y="0"/>
            <a:ext cx="4460875" cy="6858000"/>
          </a:xfrm>
          <a:solidFill>
            <a:schemeClr val="accent2"/>
          </a:solidFill>
        </p:spPr>
        <p:txBody>
          <a:bodyPr>
            <a:normAutofit/>
          </a:bodyPr>
          <a:lstStyle/>
          <a:p>
            <a:pPr marL="0" indent="0">
              <a:buNone/>
            </a:pPr>
            <a:r>
              <a:rPr lang="en-IN" sz="4400" dirty="0">
                <a:solidFill>
                  <a:schemeClr val="bg1"/>
                </a:solidFill>
              </a:rPr>
              <a:t>Data Structure Used-</a:t>
            </a:r>
          </a:p>
          <a:p>
            <a:pPr marL="0" indent="0">
              <a:buNone/>
            </a:pPr>
            <a:endParaRPr lang="en-IN" sz="4400" dirty="0">
              <a:solidFill>
                <a:schemeClr val="bg1"/>
              </a:solidFill>
            </a:endParaRPr>
          </a:p>
          <a:p>
            <a:pPr marL="0" indent="0">
              <a:buNone/>
            </a:pPr>
            <a:endParaRPr lang="en-IN" sz="4400" dirty="0">
              <a:solidFill>
                <a:schemeClr val="bg1"/>
              </a:solidFill>
            </a:endParaRPr>
          </a:p>
          <a:p>
            <a:pPr marL="0" indent="0">
              <a:buNone/>
            </a:pPr>
            <a:endParaRPr lang="en-IN" sz="4400" dirty="0">
              <a:solidFill>
                <a:schemeClr val="bg1"/>
              </a:solidFill>
            </a:endParaRPr>
          </a:p>
          <a:p>
            <a:pPr marL="0" indent="0">
              <a:buNone/>
            </a:pPr>
            <a:r>
              <a:rPr lang="en-IN" sz="4400" dirty="0">
                <a:solidFill>
                  <a:schemeClr val="bg1"/>
                </a:solidFill>
              </a:rPr>
              <a:t>Linked List </a:t>
            </a:r>
          </a:p>
        </p:txBody>
      </p:sp>
      <p:pic>
        <p:nvPicPr>
          <p:cNvPr id="6" name="Content Placeholder 5"/>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5045075" y="3759200"/>
            <a:ext cx="7146925" cy="2733675"/>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35" y="-635"/>
            <a:ext cx="4209415" cy="6859270"/>
          </a:xfrm>
        </p:spPr>
        <p:style>
          <a:lnRef idx="3">
            <a:schemeClr val="lt1"/>
          </a:lnRef>
          <a:fillRef idx="1">
            <a:schemeClr val="accent2"/>
          </a:fillRef>
          <a:effectRef idx="1">
            <a:schemeClr val="accent2"/>
          </a:effectRef>
          <a:fontRef idx="minor">
            <a:schemeClr val="lt1"/>
          </a:fontRef>
        </p:style>
        <p:txBody>
          <a:bodyPr/>
          <a:lstStyle/>
          <a:p>
            <a:r>
              <a:rPr lang="en-US" b="1" dirty="0">
                <a:sym typeface="+mn-ea"/>
              </a:rPr>
              <a:t>Flow chart</a:t>
            </a:r>
            <a:endParaRPr lang="en-US" b="1" dirty="0"/>
          </a:p>
          <a:p>
            <a:endParaRPr lang="en-US"/>
          </a:p>
        </p:txBody>
      </p:sp>
      <p:sp>
        <p:nvSpPr>
          <p:cNvPr id="5" name="Content Placeholder 4"/>
          <p:cNvSpPr>
            <a:spLocks noGrp="1"/>
          </p:cNvSpPr>
          <p:nvPr>
            <p:ph sz="half" idx="2"/>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0050" y="0"/>
            <a:ext cx="7981950" cy="6858000"/>
          </a:xfrm>
          <a:prstGeom prst="rect">
            <a:avLst/>
          </a:prstGeom>
        </p:spPr>
      </p:pic>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{FC77D4BA-3AE5-3040-BDAA-1215E4354A7B}tf16401378</Template>
  <TotalTime>123</TotalTime>
  <Words>729</Words>
  <Application>Microsoft Macintosh PowerPoint</Application>
  <PresentationFormat>Widescreen</PresentationFormat>
  <Paragraphs>113</Paragraphs>
  <Slides>39</Slides>
  <Notes>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8" baseType="lpstr">
      <vt:lpstr>Arial</vt:lpstr>
      <vt:lpstr>Calibri</vt:lpstr>
      <vt:lpstr>Open Sans</vt:lpstr>
      <vt:lpstr>Symbol</vt:lpstr>
      <vt:lpstr>Times New Roman</vt:lpstr>
      <vt:lpstr>urw-din</vt:lpstr>
      <vt:lpstr>Wingdings</vt:lpstr>
      <vt:lpstr>Blue Waves</vt:lpstr>
      <vt:lpstr>Paint.Picture</vt:lpstr>
      <vt:lpstr>PowerPoint Presentation</vt:lpstr>
      <vt:lpstr>Hospital Management System(HMS) was introduced to solve the complications coming from managing all the paper works of every patient associated with the various departments of hospitalization with confidentiality. HMS provides the ability to manage all the paperwork in one place, reducing the work of staff in arranging and analysing the paperwork of the patients.       </vt:lpstr>
      <vt:lpstr>Main the medical Records of the Patients. Maintain the Contact Detail of the Patients. Keep track of the appointment Date. Tracking the Bill Payment.      </vt:lpstr>
      <vt:lpstr>PowerPoint Presentation</vt:lpstr>
      <vt:lpstr>PowerPoint Presentation</vt:lpstr>
      <vt:lpstr>PowerPoint Presentation</vt:lpstr>
      <vt:lpstr>PowerPoint Presentation</vt:lpstr>
      <vt:lpstr>A linked list is a linear data structure, in which the elements are not stored at contiguous memory locations. The elements in a linked list are linked using pointers as shown in the below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 Function</vt:lpstr>
      <vt:lpstr>Main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CREATED BY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Satyam Kumar</dc:creator>
  <cp:lastModifiedBy>Microsoft Office User</cp:lastModifiedBy>
  <cp:revision>14</cp:revision>
  <dcterms:created xsi:type="dcterms:W3CDTF">2022-03-02T06:59:00Z</dcterms:created>
  <dcterms:modified xsi:type="dcterms:W3CDTF">2022-03-28T07:43:57Z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2E9D27E9371F4EDEBBC473772175E2ED</vt:lpwstr>
  </property>
  <property fmtid="{D5CDD505-2E9C-101B-9397-08002B2CF9AE}" pid="3" name="KSOProductBuildVer">
    <vt:lpwstr>1033-11.2.0.11029</vt:lpwstr>
  </property>
</Properties>
</file>